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87" r:id="rId3"/>
    <p:sldId id="285" r:id="rId4"/>
    <p:sldId id="288" r:id="rId5"/>
    <p:sldId id="289" r:id="rId6"/>
    <p:sldId id="290" r:id="rId7"/>
    <p:sldId id="291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williams" initials="a" lastIdx="1" clrIdx="0">
    <p:extLst>
      <p:ext uri="{19B8F6BF-5375-455C-9EA6-DF929625EA0E}">
        <p15:presenceInfo xmlns:p15="http://schemas.microsoft.com/office/powerpoint/2012/main" userId="S::awilliams@thekings.staffs.sch.uk::3a699d6d-6f2f-40d1-aa37-16fd2022392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DDD"/>
    <a:srgbClr val="FFC6B7"/>
    <a:srgbClr val="FF7E75"/>
    <a:srgbClr val="FFD833"/>
    <a:srgbClr val="E2D6F8"/>
    <a:srgbClr val="F1B4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5" autoAdjust="0"/>
    <p:restoredTop sz="94660"/>
  </p:normalViewPr>
  <p:slideViewPr>
    <p:cSldViewPr snapToGrid="0">
      <p:cViewPr varScale="1">
        <p:scale>
          <a:sx n="50" d="100"/>
          <a:sy n="50" d="100"/>
        </p:scale>
        <p:origin x="16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45549-5F33-E24F-8631-E6A8B0887B93}" type="datetimeFigureOut">
              <a:rPr lang="en-US" smtClean="0"/>
              <a:t>1/5/21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E10A34-F983-9647-B04B-0A7B4ABD87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116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42599-FEBB-3543-B24C-C9CB62E8DF8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074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42599-FEBB-3543-B24C-C9CB62E8DF8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1263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42599-FEBB-3543-B24C-C9CB62E8DF8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9658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42599-FEBB-3543-B24C-C9CB62E8DF8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8773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42599-FEBB-3543-B24C-C9CB62E8DF8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3094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42599-FEBB-3543-B24C-C9CB62E8DF8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925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4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3E44-ADD5-447E-8242-E84308027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D03A9-831A-49E0-8A60-C5495E883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638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3E44-ADD5-447E-8242-E84308027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D03A9-831A-49E0-8A60-C5495E883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570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90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90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5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3E44-ADD5-447E-8242-E84308027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D03A9-831A-49E0-8A60-C5495E883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362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3E44-ADD5-447E-8242-E84308027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D03A9-831A-49E0-8A60-C5495E883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2387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3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4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4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2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3" y="1681164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4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2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3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3E44-ADD5-447E-8242-E84308027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D03A9-831A-49E0-8A60-C5495E883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240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3E44-ADD5-447E-8242-E84308027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D03A9-831A-49E0-8A60-C5495E883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61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3E44-ADD5-447E-8242-E84308027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D03A9-831A-49E0-8A60-C5495E883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957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3" y="987428"/>
            <a:ext cx="462915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8" indent="0">
              <a:buNone/>
              <a:defRPr sz="1400"/>
            </a:lvl2pPr>
            <a:lvl3pPr marL="914354" indent="0">
              <a:buNone/>
              <a:defRPr sz="1200"/>
            </a:lvl3pPr>
            <a:lvl4pPr marL="1371532" indent="0">
              <a:buNone/>
              <a:defRPr sz="1000"/>
            </a:lvl4pPr>
            <a:lvl5pPr marL="1828709" indent="0">
              <a:buNone/>
              <a:defRPr sz="1000"/>
            </a:lvl5pPr>
            <a:lvl6pPr marL="2285886" indent="0">
              <a:buNone/>
              <a:defRPr sz="1000"/>
            </a:lvl6pPr>
            <a:lvl7pPr marL="2743062" indent="0">
              <a:buNone/>
              <a:defRPr sz="1000"/>
            </a:lvl7pPr>
            <a:lvl8pPr marL="3200240" indent="0">
              <a:buNone/>
              <a:defRPr sz="1000"/>
            </a:lvl8pPr>
            <a:lvl9pPr marL="3657418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3E44-ADD5-447E-8242-E84308027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D03A9-831A-49E0-8A60-C5495E883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441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3" y="987428"/>
            <a:ext cx="4629151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78" indent="0">
              <a:buNone/>
              <a:defRPr sz="2800"/>
            </a:lvl2pPr>
            <a:lvl3pPr marL="914354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2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8" indent="0">
              <a:buNone/>
              <a:defRPr sz="1400"/>
            </a:lvl2pPr>
            <a:lvl3pPr marL="914354" indent="0">
              <a:buNone/>
              <a:defRPr sz="1200"/>
            </a:lvl3pPr>
            <a:lvl4pPr marL="1371532" indent="0">
              <a:buNone/>
              <a:defRPr sz="1000"/>
            </a:lvl4pPr>
            <a:lvl5pPr marL="1828709" indent="0">
              <a:buNone/>
              <a:defRPr sz="1000"/>
            </a:lvl5pPr>
            <a:lvl6pPr marL="2285886" indent="0">
              <a:buNone/>
              <a:defRPr sz="1000"/>
            </a:lvl6pPr>
            <a:lvl7pPr marL="2743062" indent="0">
              <a:buNone/>
              <a:defRPr sz="1000"/>
            </a:lvl7pPr>
            <a:lvl8pPr marL="3200240" indent="0">
              <a:buNone/>
              <a:defRPr sz="1000"/>
            </a:lvl8pPr>
            <a:lvl9pPr marL="3657418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3E44-ADD5-447E-8242-E84308027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D03A9-831A-49E0-8A60-C5495E883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125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3E44-ADD5-447E-8242-E84308027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D03A9-831A-49E0-8A60-C5495E883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720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7" y="365127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7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3E44-ADD5-447E-8242-E84308027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D03A9-831A-49E0-8A60-C5495E883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231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1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F3E44-ADD5-447E-8242-E84308027C8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BD03A9-831A-49E0-8A60-C5495E883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660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st-thomas-kidsgrove.staffs.sch.uk/page/enriching-learning-/39788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Rz0go1pTda8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st-thomas-kidsgrove.staffs.sch.uk/page/enriching-learning-/39788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Rz0go1pTda8" TargetMode="External"/><Relationship Id="rId4" Type="http://schemas.openxmlformats.org/officeDocument/2006/relationships/hyperlink" Target="https://ttrockstars.com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st-thomas-kidsgrove.staffs.sch.uk/page/enriching-learning-/39788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Rz0go1pTda8" TargetMode="External"/><Relationship Id="rId4" Type="http://schemas.openxmlformats.org/officeDocument/2006/relationships/hyperlink" Target="https://ttrockstar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790372-DD03-49B8-993F-84251567E1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7689" y="2235200"/>
            <a:ext cx="7772400" cy="2387600"/>
          </a:xfrm>
        </p:spPr>
        <p:txBody>
          <a:bodyPr>
            <a:normAutofit/>
          </a:bodyPr>
          <a:lstStyle/>
          <a:p>
            <a:r>
              <a:rPr lang="en-GB" b="1" dirty="0"/>
              <a:t>Contingency plan</a:t>
            </a:r>
            <a:br>
              <a:rPr lang="en-GB" b="1" dirty="0"/>
            </a:br>
            <a:br>
              <a:rPr lang="en-GB" b="1" dirty="0"/>
            </a:br>
            <a:r>
              <a:rPr lang="en-GB" sz="2800" b="1" dirty="0"/>
              <a:t>If your child, individually, is shielding</a:t>
            </a:r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8CEC360C-362B-D049-8FDF-6FEA3D6333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2641" y="5202238"/>
            <a:ext cx="6858000" cy="1655762"/>
          </a:xfrm>
        </p:spPr>
        <p:txBody>
          <a:bodyPr/>
          <a:lstStyle/>
          <a:p>
            <a:r>
              <a:rPr lang="en-US"/>
              <a:t>2021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C57B16-4DDC-D541-9C75-F38D51726BA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698" y="275274"/>
            <a:ext cx="4804365" cy="18147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60537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>
            <a:extLst>
              <a:ext uri="{FF2B5EF4-FFF2-40B4-BE49-F238E27FC236}">
                <a16:creationId xmlns:a16="http://schemas.microsoft.com/office/drawing/2014/main" id="{3BDF15C2-80D4-FF4A-AD3E-955BC2B85DFB}"/>
              </a:ext>
            </a:extLst>
          </p:cNvPr>
          <p:cNvSpPr>
            <a:spLocks/>
          </p:cNvSpPr>
          <p:nvPr/>
        </p:nvSpPr>
        <p:spPr bwMode="auto">
          <a:xfrm>
            <a:off x="398711" y="668241"/>
            <a:ext cx="8399417" cy="631578"/>
          </a:xfrm>
          <a:custGeom>
            <a:avLst/>
            <a:gdLst>
              <a:gd name="T0" fmla="*/ 0 w 1913206"/>
              <a:gd name="T1" fmla="*/ 0 h 2323904"/>
              <a:gd name="T2" fmla="*/ 656867 w 1913206"/>
              <a:gd name="T3" fmla="*/ 0 h 2323904"/>
              <a:gd name="T4" fmla="*/ 1332867 w 1913206"/>
              <a:gd name="T5" fmla="*/ 0 h 2323904"/>
              <a:gd name="T6" fmla="*/ 1913206 w 1913206"/>
              <a:gd name="T7" fmla="*/ 0 h 2323904"/>
              <a:gd name="T8" fmla="*/ 1913206 w 1913206"/>
              <a:gd name="T9" fmla="*/ 580976 h 2323904"/>
              <a:gd name="T10" fmla="*/ 1913206 w 1913206"/>
              <a:gd name="T11" fmla="*/ 1208430 h 2323904"/>
              <a:gd name="T12" fmla="*/ 1913206 w 1913206"/>
              <a:gd name="T13" fmla="*/ 1719689 h 2323904"/>
              <a:gd name="T14" fmla="*/ 1913206 w 1913206"/>
              <a:gd name="T15" fmla="*/ 2323904 h 2323904"/>
              <a:gd name="T16" fmla="*/ 1294603 w 1913206"/>
              <a:gd name="T17" fmla="*/ 2323904 h 2323904"/>
              <a:gd name="T18" fmla="*/ 675999 w 1913206"/>
              <a:gd name="T19" fmla="*/ 2323904 h 2323904"/>
              <a:gd name="T20" fmla="*/ 0 w 1913206"/>
              <a:gd name="T21" fmla="*/ 2323904 h 2323904"/>
              <a:gd name="T22" fmla="*/ 0 w 1913206"/>
              <a:gd name="T23" fmla="*/ 1719689 h 2323904"/>
              <a:gd name="T24" fmla="*/ 0 w 1913206"/>
              <a:gd name="T25" fmla="*/ 1138713 h 2323904"/>
              <a:gd name="T26" fmla="*/ 0 w 1913206"/>
              <a:gd name="T27" fmla="*/ 534498 h 2323904"/>
              <a:gd name="T28" fmla="*/ 0 w 1913206"/>
              <a:gd name="T29" fmla="*/ 0 h 232390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913206"/>
              <a:gd name="T46" fmla="*/ 0 h 2323904"/>
              <a:gd name="T47" fmla="*/ 1913206 w 1913206"/>
              <a:gd name="T48" fmla="*/ 2323904 h 2323904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913206" h="2323904" fill="none" extrusionOk="0">
                <a:moveTo>
                  <a:pt x="0" y="0"/>
                </a:moveTo>
                <a:cubicBezTo>
                  <a:pt x="192312" y="-28408"/>
                  <a:pt x="470149" y="23490"/>
                  <a:pt x="656867" y="0"/>
                </a:cubicBezTo>
                <a:cubicBezTo>
                  <a:pt x="843585" y="-23490"/>
                  <a:pt x="1040151" y="20324"/>
                  <a:pt x="1332867" y="0"/>
                </a:cubicBezTo>
                <a:cubicBezTo>
                  <a:pt x="1625583" y="-20324"/>
                  <a:pt x="1629629" y="-12087"/>
                  <a:pt x="1913206" y="0"/>
                </a:cubicBezTo>
                <a:cubicBezTo>
                  <a:pt x="1884747" y="282369"/>
                  <a:pt x="1904995" y="298676"/>
                  <a:pt x="1913206" y="580976"/>
                </a:cubicBezTo>
                <a:cubicBezTo>
                  <a:pt x="1921417" y="863276"/>
                  <a:pt x="1935743" y="964462"/>
                  <a:pt x="1913206" y="1208430"/>
                </a:cubicBezTo>
                <a:cubicBezTo>
                  <a:pt x="1890669" y="1452398"/>
                  <a:pt x="1905329" y="1567466"/>
                  <a:pt x="1913206" y="1719689"/>
                </a:cubicBezTo>
                <a:cubicBezTo>
                  <a:pt x="1921083" y="1871912"/>
                  <a:pt x="1936818" y="2189180"/>
                  <a:pt x="1913206" y="2323904"/>
                </a:cubicBezTo>
                <a:cubicBezTo>
                  <a:pt x="1778587" y="2330989"/>
                  <a:pt x="1521575" y="2321586"/>
                  <a:pt x="1294603" y="2323904"/>
                </a:cubicBezTo>
                <a:cubicBezTo>
                  <a:pt x="1067631" y="2326222"/>
                  <a:pt x="860285" y="2317904"/>
                  <a:pt x="675999" y="2323904"/>
                </a:cubicBezTo>
                <a:cubicBezTo>
                  <a:pt x="491713" y="2329904"/>
                  <a:pt x="235189" y="2354528"/>
                  <a:pt x="0" y="2323904"/>
                </a:cubicBezTo>
                <a:cubicBezTo>
                  <a:pt x="15457" y="2137684"/>
                  <a:pt x="8272" y="1842467"/>
                  <a:pt x="0" y="1719689"/>
                </a:cubicBezTo>
                <a:cubicBezTo>
                  <a:pt x="-8272" y="1596912"/>
                  <a:pt x="9166" y="1279322"/>
                  <a:pt x="0" y="1138713"/>
                </a:cubicBezTo>
                <a:cubicBezTo>
                  <a:pt x="-9166" y="998104"/>
                  <a:pt x="21725" y="790941"/>
                  <a:pt x="0" y="534498"/>
                </a:cubicBezTo>
                <a:cubicBezTo>
                  <a:pt x="-21725" y="278055"/>
                  <a:pt x="-22984" y="230445"/>
                  <a:pt x="0" y="0"/>
                </a:cubicBezTo>
                <a:close/>
              </a:path>
              <a:path w="1913206" h="2323904" stroke="0" extrusionOk="0">
                <a:moveTo>
                  <a:pt x="0" y="0"/>
                </a:moveTo>
                <a:cubicBezTo>
                  <a:pt x="239182" y="-18612"/>
                  <a:pt x="502320" y="-23280"/>
                  <a:pt x="637735" y="0"/>
                </a:cubicBezTo>
                <a:cubicBezTo>
                  <a:pt x="773151" y="23280"/>
                  <a:pt x="972289" y="-8253"/>
                  <a:pt x="1275471" y="0"/>
                </a:cubicBezTo>
                <a:cubicBezTo>
                  <a:pt x="1578653" y="8253"/>
                  <a:pt x="1699486" y="14436"/>
                  <a:pt x="1913206" y="0"/>
                </a:cubicBezTo>
                <a:cubicBezTo>
                  <a:pt x="1896959" y="215020"/>
                  <a:pt x="1929857" y="376644"/>
                  <a:pt x="1913206" y="511259"/>
                </a:cubicBezTo>
                <a:cubicBezTo>
                  <a:pt x="1896555" y="645874"/>
                  <a:pt x="1913408" y="807783"/>
                  <a:pt x="1913206" y="1092235"/>
                </a:cubicBezTo>
                <a:cubicBezTo>
                  <a:pt x="1913004" y="1376687"/>
                  <a:pt x="1898738" y="1453401"/>
                  <a:pt x="1913206" y="1626733"/>
                </a:cubicBezTo>
                <a:cubicBezTo>
                  <a:pt x="1927674" y="1800065"/>
                  <a:pt x="1890549" y="2117471"/>
                  <a:pt x="1913206" y="2323904"/>
                </a:cubicBezTo>
                <a:cubicBezTo>
                  <a:pt x="1676008" y="2329257"/>
                  <a:pt x="1463691" y="2348328"/>
                  <a:pt x="1294603" y="2323904"/>
                </a:cubicBezTo>
                <a:cubicBezTo>
                  <a:pt x="1125515" y="2299480"/>
                  <a:pt x="831372" y="2315183"/>
                  <a:pt x="675999" y="2323904"/>
                </a:cubicBezTo>
                <a:cubicBezTo>
                  <a:pt x="520626" y="2332625"/>
                  <a:pt x="185826" y="2296959"/>
                  <a:pt x="0" y="2323904"/>
                </a:cubicBezTo>
                <a:cubicBezTo>
                  <a:pt x="-23721" y="2132961"/>
                  <a:pt x="-16544" y="1883524"/>
                  <a:pt x="0" y="1696450"/>
                </a:cubicBezTo>
                <a:cubicBezTo>
                  <a:pt x="16544" y="1509376"/>
                  <a:pt x="20484" y="1303561"/>
                  <a:pt x="0" y="1185191"/>
                </a:cubicBezTo>
                <a:cubicBezTo>
                  <a:pt x="-20484" y="1066821"/>
                  <a:pt x="24350" y="780482"/>
                  <a:pt x="0" y="627454"/>
                </a:cubicBezTo>
                <a:cubicBezTo>
                  <a:pt x="-24350" y="474426"/>
                  <a:pt x="-25972" y="268494"/>
                  <a:pt x="0" y="0"/>
                </a:cubicBezTo>
                <a:close/>
              </a:path>
            </a:pathLst>
          </a:custGeom>
          <a:solidFill>
            <a:srgbClr val="FF7E75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GB" sz="2300" b="1" i="1" dirty="0">
                <a:latin typeface="Century Gothic" panose="020B0502020202020204" pitchFamily="34" charset="0"/>
              </a:rPr>
              <a:t>Expectations for ‘home learning’: EYFS individual shielding</a:t>
            </a:r>
            <a:endParaRPr lang="en-GB" sz="2300" i="1" dirty="0">
              <a:latin typeface="Century Gothic" panose="020B0502020202020204" pitchFamily="34" charset="0"/>
            </a:endParaRPr>
          </a:p>
        </p:txBody>
      </p:sp>
      <p:sp>
        <p:nvSpPr>
          <p:cNvPr id="18" name="Rectangle 9">
            <a:extLst>
              <a:ext uri="{FF2B5EF4-FFF2-40B4-BE49-F238E27FC236}">
                <a16:creationId xmlns:a16="http://schemas.microsoft.com/office/drawing/2014/main" id="{169D03A3-FA18-744F-A8D7-FE759F80898C}"/>
              </a:ext>
            </a:extLst>
          </p:cNvPr>
          <p:cNvSpPr>
            <a:spLocks/>
          </p:cNvSpPr>
          <p:nvPr/>
        </p:nvSpPr>
        <p:spPr bwMode="auto">
          <a:xfrm>
            <a:off x="1288013" y="1716427"/>
            <a:ext cx="6027445" cy="457201"/>
          </a:xfrm>
          <a:custGeom>
            <a:avLst/>
            <a:gdLst>
              <a:gd name="T0" fmla="*/ 0 w 1913206"/>
              <a:gd name="T1" fmla="*/ 0 h 2323904"/>
              <a:gd name="T2" fmla="*/ 656867 w 1913206"/>
              <a:gd name="T3" fmla="*/ 0 h 2323904"/>
              <a:gd name="T4" fmla="*/ 1332867 w 1913206"/>
              <a:gd name="T5" fmla="*/ 0 h 2323904"/>
              <a:gd name="T6" fmla="*/ 1913206 w 1913206"/>
              <a:gd name="T7" fmla="*/ 0 h 2323904"/>
              <a:gd name="T8" fmla="*/ 1913206 w 1913206"/>
              <a:gd name="T9" fmla="*/ 580976 h 2323904"/>
              <a:gd name="T10" fmla="*/ 1913206 w 1913206"/>
              <a:gd name="T11" fmla="*/ 1208430 h 2323904"/>
              <a:gd name="T12" fmla="*/ 1913206 w 1913206"/>
              <a:gd name="T13" fmla="*/ 1719689 h 2323904"/>
              <a:gd name="T14" fmla="*/ 1913206 w 1913206"/>
              <a:gd name="T15" fmla="*/ 2323904 h 2323904"/>
              <a:gd name="T16" fmla="*/ 1294603 w 1913206"/>
              <a:gd name="T17" fmla="*/ 2323904 h 2323904"/>
              <a:gd name="T18" fmla="*/ 675999 w 1913206"/>
              <a:gd name="T19" fmla="*/ 2323904 h 2323904"/>
              <a:gd name="T20" fmla="*/ 0 w 1913206"/>
              <a:gd name="T21" fmla="*/ 2323904 h 2323904"/>
              <a:gd name="T22" fmla="*/ 0 w 1913206"/>
              <a:gd name="T23" fmla="*/ 1719689 h 2323904"/>
              <a:gd name="T24" fmla="*/ 0 w 1913206"/>
              <a:gd name="T25" fmla="*/ 1138713 h 2323904"/>
              <a:gd name="T26" fmla="*/ 0 w 1913206"/>
              <a:gd name="T27" fmla="*/ 534498 h 2323904"/>
              <a:gd name="T28" fmla="*/ 0 w 1913206"/>
              <a:gd name="T29" fmla="*/ 0 h 232390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913206"/>
              <a:gd name="T46" fmla="*/ 0 h 2323904"/>
              <a:gd name="T47" fmla="*/ 1913206 w 1913206"/>
              <a:gd name="T48" fmla="*/ 2323904 h 2323904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913206" h="2323904" fill="none" extrusionOk="0">
                <a:moveTo>
                  <a:pt x="0" y="0"/>
                </a:moveTo>
                <a:cubicBezTo>
                  <a:pt x="192312" y="-28408"/>
                  <a:pt x="470149" y="23490"/>
                  <a:pt x="656867" y="0"/>
                </a:cubicBezTo>
                <a:cubicBezTo>
                  <a:pt x="843585" y="-23490"/>
                  <a:pt x="1040151" y="20324"/>
                  <a:pt x="1332867" y="0"/>
                </a:cubicBezTo>
                <a:cubicBezTo>
                  <a:pt x="1625583" y="-20324"/>
                  <a:pt x="1629629" y="-12087"/>
                  <a:pt x="1913206" y="0"/>
                </a:cubicBezTo>
                <a:cubicBezTo>
                  <a:pt x="1884747" y="282369"/>
                  <a:pt x="1904995" y="298676"/>
                  <a:pt x="1913206" y="580976"/>
                </a:cubicBezTo>
                <a:cubicBezTo>
                  <a:pt x="1921417" y="863276"/>
                  <a:pt x="1935743" y="964462"/>
                  <a:pt x="1913206" y="1208430"/>
                </a:cubicBezTo>
                <a:cubicBezTo>
                  <a:pt x="1890669" y="1452398"/>
                  <a:pt x="1905329" y="1567466"/>
                  <a:pt x="1913206" y="1719689"/>
                </a:cubicBezTo>
                <a:cubicBezTo>
                  <a:pt x="1921083" y="1871912"/>
                  <a:pt x="1936818" y="2189180"/>
                  <a:pt x="1913206" y="2323904"/>
                </a:cubicBezTo>
                <a:cubicBezTo>
                  <a:pt x="1778587" y="2330989"/>
                  <a:pt x="1521575" y="2321586"/>
                  <a:pt x="1294603" y="2323904"/>
                </a:cubicBezTo>
                <a:cubicBezTo>
                  <a:pt x="1067631" y="2326222"/>
                  <a:pt x="860285" y="2317904"/>
                  <a:pt x="675999" y="2323904"/>
                </a:cubicBezTo>
                <a:cubicBezTo>
                  <a:pt x="491713" y="2329904"/>
                  <a:pt x="235189" y="2354528"/>
                  <a:pt x="0" y="2323904"/>
                </a:cubicBezTo>
                <a:cubicBezTo>
                  <a:pt x="15457" y="2137684"/>
                  <a:pt x="8272" y="1842467"/>
                  <a:pt x="0" y="1719689"/>
                </a:cubicBezTo>
                <a:cubicBezTo>
                  <a:pt x="-8272" y="1596912"/>
                  <a:pt x="9166" y="1279322"/>
                  <a:pt x="0" y="1138713"/>
                </a:cubicBezTo>
                <a:cubicBezTo>
                  <a:pt x="-9166" y="998104"/>
                  <a:pt x="21725" y="790941"/>
                  <a:pt x="0" y="534498"/>
                </a:cubicBezTo>
                <a:cubicBezTo>
                  <a:pt x="-21725" y="278055"/>
                  <a:pt x="-22984" y="230445"/>
                  <a:pt x="0" y="0"/>
                </a:cubicBezTo>
                <a:close/>
              </a:path>
              <a:path w="1913206" h="2323904" stroke="0" extrusionOk="0">
                <a:moveTo>
                  <a:pt x="0" y="0"/>
                </a:moveTo>
                <a:cubicBezTo>
                  <a:pt x="239182" y="-18612"/>
                  <a:pt x="502320" y="-23280"/>
                  <a:pt x="637735" y="0"/>
                </a:cubicBezTo>
                <a:cubicBezTo>
                  <a:pt x="773151" y="23280"/>
                  <a:pt x="972289" y="-8253"/>
                  <a:pt x="1275471" y="0"/>
                </a:cubicBezTo>
                <a:cubicBezTo>
                  <a:pt x="1578653" y="8253"/>
                  <a:pt x="1699486" y="14436"/>
                  <a:pt x="1913206" y="0"/>
                </a:cubicBezTo>
                <a:cubicBezTo>
                  <a:pt x="1896959" y="215020"/>
                  <a:pt x="1929857" y="376644"/>
                  <a:pt x="1913206" y="511259"/>
                </a:cubicBezTo>
                <a:cubicBezTo>
                  <a:pt x="1896555" y="645874"/>
                  <a:pt x="1913408" y="807783"/>
                  <a:pt x="1913206" y="1092235"/>
                </a:cubicBezTo>
                <a:cubicBezTo>
                  <a:pt x="1913004" y="1376687"/>
                  <a:pt x="1898738" y="1453401"/>
                  <a:pt x="1913206" y="1626733"/>
                </a:cubicBezTo>
                <a:cubicBezTo>
                  <a:pt x="1927674" y="1800065"/>
                  <a:pt x="1890549" y="2117471"/>
                  <a:pt x="1913206" y="2323904"/>
                </a:cubicBezTo>
                <a:cubicBezTo>
                  <a:pt x="1676008" y="2329257"/>
                  <a:pt x="1463691" y="2348328"/>
                  <a:pt x="1294603" y="2323904"/>
                </a:cubicBezTo>
                <a:cubicBezTo>
                  <a:pt x="1125515" y="2299480"/>
                  <a:pt x="831372" y="2315183"/>
                  <a:pt x="675999" y="2323904"/>
                </a:cubicBezTo>
                <a:cubicBezTo>
                  <a:pt x="520626" y="2332625"/>
                  <a:pt x="185826" y="2296959"/>
                  <a:pt x="0" y="2323904"/>
                </a:cubicBezTo>
                <a:cubicBezTo>
                  <a:pt x="-23721" y="2132961"/>
                  <a:pt x="-16544" y="1883524"/>
                  <a:pt x="0" y="1696450"/>
                </a:cubicBezTo>
                <a:cubicBezTo>
                  <a:pt x="16544" y="1509376"/>
                  <a:pt x="20484" y="1303561"/>
                  <a:pt x="0" y="1185191"/>
                </a:cubicBezTo>
                <a:cubicBezTo>
                  <a:pt x="-20484" y="1066821"/>
                  <a:pt x="24350" y="780482"/>
                  <a:pt x="0" y="627454"/>
                </a:cubicBezTo>
                <a:cubicBezTo>
                  <a:pt x="-24350" y="474426"/>
                  <a:pt x="-25972" y="268494"/>
                  <a:pt x="0" y="0"/>
                </a:cubicBezTo>
                <a:close/>
              </a:path>
            </a:pathLst>
          </a:custGeom>
          <a:solidFill>
            <a:srgbClr val="FFD833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6DE26F5-FE2E-934B-B96E-EB3BCDFACA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8011" y="1850001"/>
            <a:ext cx="6357229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timetable for these children (until the end of the Autumn Term) will be as follows:</a:t>
            </a: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C579657-A02D-1A4B-8154-1AA421C3AB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3389377"/>
              </p:ext>
            </p:extLst>
          </p:nvPr>
        </p:nvGraphicFramePr>
        <p:xfrm>
          <a:off x="827786" y="2852738"/>
          <a:ext cx="6817454" cy="307393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72690">
                  <a:extLst>
                    <a:ext uri="{9D8B030D-6E8A-4147-A177-3AD203B41FA5}">
                      <a16:colId xmlns:a16="http://schemas.microsoft.com/office/drawing/2014/main" val="1493586933"/>
                    </a:ext>
                  </a:extLst>
                </a:gridCol>
                <a:gridCol w="820592">
                  <a:extLst>
                    <a:ext uri="{9D8B030D-6E8A-4147-A177-3AD203B41FA5}">
                      <a16:colId xmlns:a16="http://schemas.microsoft.com/office/drawing/2014/main" val="2495096819"/>
                    </a:ext>
                  </a:extLst>
                </a:gridCol>
                <a:gridCol w="870948">
                  <a:extLst>
                    <a:ext uri="{9D8B030D-6E8A-4147-A177-3AD203B41FA5}">
                      <a16:colId xmlns:a16="http://schemas.microsoft.com/office/drawing/2014/main" val="4091350220"/>
                    </a:ext>
                  </a:extLst>
                </a:gridCol>
                <a:gridCol w="1073198">
                  <a:extLst>
                    <a:ext uri="{9D8B030D-6E8A-4147-A177-3AD203B41FA5}">
                      <a16:colId xmlns:a16="http://schemas.microsoft.com/office/drawing/2014/main" val="723453066"/>
                    </a:ext>
                  </a:extLst>
                </a:gridCol>
                <a:gridCol w="1041297">
                  <a:extLst>
                    <a:ext uri="{9D8B030D-6E8A-4147-A177-3AD203B41FA5}">
                      <a16:colId xmlns:a16="http://schemas.microsoft.com/office/drawing/2014/main" val="1083069506"/>
                    </a:ext>
                  </a:extLst>
                </a:gridCol>
                <a:gridCol w="1046413">
                  <a:extLst>
                    <a:ext uri="{9D8B030D-6E8A-4147-A177-3AD203B41FA5}">
                      <a16:colId xmlns:a16="http://schemas.microsoft.com/office/drawing/2014/main" val="3762726123"/>
                    </a:ext>
                  </a:extLst>
                </a:gridCol>
                <a:gridCol w="992316">
                  <a:extLst>
                    <a:ext uri="{9D8B030D-6E8A-4147-A177-3AD203B41FA5}">
                      <a16:colId xmlns:a16="http://schemas.microsoft.com/office/drawing/2014/main" val="3226717709"/>
                    </a:ext>
                  </a:extLst>
                </a:gridCol>
              </a:tblGrid>
              <a:tr h="32714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Day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9.45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10.15</a:t>
                      </a: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10.30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11.15</a:t>
                      </a: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11.30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12.15</a:t>
                      </a: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12-15-1-15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1.00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2.00</a:t>
                      </a: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2.00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2.30</a:t>
                      </a: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7252240"/>
                  </a:ext>
                </a:extLst>
              </a:tr>
              <a:tr h="5306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Mon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Phonics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English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Maths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PSED/CLL/ UTW/ EAAS  activities</a:t>
                      </a: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activities 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6467556"/>
                  </a:ext>
                </a:extLst>
              </a:tr>
              <a:tr h="5306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Tues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Phonics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Maths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English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PSED/CLL/ UTW/ EAAS  activities</a:t>
                      </a: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activities 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4167618"/>
                  </a:ext>
                </a:extLst>
              </a:tr>
              <a:tr h="5306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Weds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Phonics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English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Maths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PSED/CLL/ UTW/ EAAS  activities</a:t>
                      </a: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activities 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3529234"/>
                  </a:ext>
                </a:extLst>
              </a:tr>
              <a:tr h="5306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Thurs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Phonics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Maths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English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PSED/CLL/ UTW/ EAAS  activities</a:t>
                      </a: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activities 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171278"/>
                  </a:ext>
                </a:extLst>
              </a:tr>
              <a:tr h="5306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Fri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Phonics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English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Maths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PSED/CLL/ UTW/ EAAS  activities</a:t>
                      </a: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activities 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640900"/>
                  </a:ext>
                </a:extLst>
              </a:tr>
            </a:tbl>
          </a:graphicData>
        </a:graphic>
      </p:graphicFrame>
      <p:sp>
        <p:nvSpPr>
          <p:cNvPr id="7" name="Rectangle 2">
            <a:extLst>
              <a:ext uri="{FF2B5EF4-FFF2-40B4-BE49-F238E27FC236}">
                <a16:creationId xmlns:a16="http://schemas.microsoft.com/office/drawing/2014/main" id="{1ECA565D-8D35-E146-870C-44F94F975F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4525" y="2852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016B3D7F-2F1F-6C4A-94B5-B14B594C3893}"/>
              </a:ext>
            </a:extLst>
          </p:cNvPr>
          <p:cNvSpPr>
            <a:spLocks/>
          </p:cNvSpPr>
          <p:nvPr/>
        </p:nvSpPr>
        <p:spPr bwMode="auto">
          <a:xfrm>
            <a:off x="7791511" y="3774066"/>
            <a:ext cx="1234924" cy="1341738"/>
          </a:xfrm>
          <a:custGeom>
            <a:avLst/>
            <a:gdLst>
              <a:gd name="T0" fmla="*/ 0 w 1913206"/>
              <a:gd name="T1" fmla="*/ 0 h 2323904"/>
              <a:gd name="T2" fmla="*/ 656867 w 1913206"/>
              <a:gd name="T3" fmla="*/ 0 h 2323904"/>
              <a:gd name="T4" fmla="*/ 1332867 w 1913206"/>
              <a:gd name="T5" fmla="*/ 0 h 2323904"/>
              <a:gd name="T6" fmla="*/ 1913206 w 1913206"/>
              <a:gd name="T7" fmla="*/ 0 h 2323904"/>
              <a:gd name="T8" fmla="*/ 1913206 w 1913206"/>
              <a:gd name="T9" fmla="*/ 580976 h 2323904"/>
              <a:gd name="T10" fmla="*/ 1913206 w 1913206"/>
              <a:gd name="T11" fmla="*/ 1208430 h 2323904"/>
              <a:gd name="T12" fmla="*/ 1913206 w 1913206"/>
              <a:gd name="T13" fmla="*/ 1719689 h 2323904"/>
              <a:gd name="T14" fmla="*/ 1913206 w 1913206"/>
              <a:gd name="T15" fmla="*/ 2323904 h 2323904"/>
              <a:gd name="T16" fmla="*/ 1294603 w 1913206"/>
              <a:gd name="T17" fmla="*/ 2323904 h 2323904"/>
              <a:gd name="T18" fmla="*/ 675999 w 1913206"/>
              <a:gd name="T19" fmla="*/ 2323904 h 2323904"/>
              <a:gd name="T20" fmla="*/ 0 w 1913206"/>
              <a:gd name="T21" fmla="*/ 2323904 h 2323904"/>
              <a:gd name="T22" fmla="*/ 0 w 1913206"/>
              <a:gd name="T23" fmla="*/ 1719689 h 2323904"/>
              <a:gd name="T24" fmla="*/ 0 w 1913206"/>
              <a:gd name="T25" fmla="*/ 1138713 h 2323904"/>
              <a:gd name="T26" fmla="*/ 0 w 1913206"/>
              <a:gd name="T27" fmla="*/ 534498 h 2323904"/>
              <a:gd name="T28" fmla="*/ 0 w 1913206"/>
              <a:gd name="T29" fmla="*/ 0 h 232390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913206"/>
              <a:gd name="T46" fmla="*/ 0 h 2323904"/>
              <a:gd name="T47" fmla="*/ 1913206 w 1913206"/>
              <a:gd name="T48" fmla="*/ 2323904 h 2323904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913206" h="2323904" fill="none" extrusionOk="0">
                <a:moveTo>
                  <a:pt x="0" y="0"/>
                </a:moveTo>
                <a:cubicBezTo>
                  <a:pt x="192312" y="-28408"/>
                  <a:pt x="470149" y="23490"/>
                  <a:pt x="656867" y="0"/>
                </a:cubicBezTo>
                <a:cubicBezTo>
                  <a:pt x="843585" y="-23490"/>
                  <a:pt x="1040151" y="20324"/>
                  <a:pt x="1332867" y="0"/>
                </a:cubicBezTo>
                <a:cubicBezTo>
                  <a:pt x="1625583" y="-20324"/>
                  <a:pt x="1629629" y="-12087"/>
                  <a:pt x="1913206" y="0"/>
                </a:cubicBezTo>
                <a:cubicBezTo>
                  <a:pt x="1884747" y="282369"/>
                  <a:pt x="1904995" y="298676"/>
                  <a:pt x="1913206" y="580976"/>
                </a:cubicBezTo>
                <a:cubicBezTo>
                  <a:pt x="1921417" y="863276"/>
                  <a:pt x="1935743" y="964462"/>
                  <a:pt x="1913206" y="1208430"/>
                </a:cubicBezTo>
                <a:cubicBezTo>
                  <a:pt x="1890669" y="1452398"/>
                  <a:pt x="1905329" y="1567466"/>
                  <a:pt x="1913206" y="1719689"/>
                </a:cubicBezTo>
                <a:cubicBezTo>
                  <a:pt x="1921083" y="1871912"/>
                  <a:pt x="1936818" y="2189180"/>
                  <a:pt x="1913206" y="2323904"/>
                </a:cubicBezTo>
                <a:cubicBezTo>
                  <a:pt x="1778587" y="2330989"/>
                  <a:pt x="1521575" y="2321586"/>
                  <a:pt x="1294603" y="2323904"/>
                </a:cubicBezTo>
                <a:cubicBezTo>
                  <a:pt x="1067631" y="2326222"/>
                  <a:pt x="860285" y="2317904"/>
                  <a:pt x="675999" y="2323904"/>
                </a:cubicBezTo>
                <a:cubicBezTo>
                  <a:pt x="491713" y="2329904"/>
                  <a:pt x="235189" y="2354528"/>
                  <a:pt x="0" y="2323904"/>
                </a:cubicBezTo>
                <a:cubicBezTo>
                  <a:pt x="15457" y="2137684"/>
                  <a:pt x="8272" y="1842467"/>
                  <a:pt x="0" y="1719689"/>
                </a:cubicBezTo>
                <a:cubicBezTo>
                  <a:pt x="-8272" y="1596912"/>
                  <a:pt x="9166" y="1279322"/>
                  <a:pt x="0" y="1138713"/>
                </a:cubicBezTo>
                <a:cubicBezTo>
                  <a:pt x="-9166" y="998104"/>
                  <a:pt x="21725" y="790941"/>
                  <a:pt x="0" y="534498"/>
                </a:cubicBezTo>
                <a:cubicBezTo>
                  <a:pt x="-21725" y="278055"/>
                  <a:pt x="-22984" y="230445"/>
                  <a:pt x="0" y="0"/>
                </a:cubicBezTo>
                <a:close/>
              </a:path>
              <a:path w="1913206" h="2323904" stroke="0" extrusionOk="0">
                <a:moveTo>
                  <a:pt x="0" y="0"/>
                </a:moveTo>
                <a:cubicBezTo>
                  <a:pt x="239182" y="-18612"/>
                  <a:pt x="502320" y="-23280"/>
                  <a:pt x="637735" y="0"/>
                </a:cubicBezTo>
                <a:cubicBezTo>
                  <a:pt x="773151" y="23280"/>
                  <a:pt x="972289" y="-8253"/>
                  <a:pt x="1275471" y="0"/>
                </a:cubicBezTo>
                <a:cubicBezTo>
                  <a:pt x="1578653" y="8253"/>
                  <a:pt x="1699486" y="14436"/>
                  <a:pt x="1913206" y="0"/>
                </a:cubicBezTo>
                <a:cubicBezTo>
                  <a:pt x="1896959" y="215020"/>
                  <a:pt x="1929857" y="376644"/>
                  <a:pt x="1913206" y="511259"/>
                </a:cubicBezTo>
                <a:cubicBezTo>
                  <a:pt x="1896555" y="645874"/>
                  <a:pt x="1913408" y="807783"/>
                  <a:pt x="1913206" y="1092235"/>
                </a:cubicBezTo>
                <a:cubicBezTo>
                  <a:pt x="1913004" y="1376687"/>
                  <a:pt x="1898738" y="1453401"/>
                  <a:pt x="1913206" y="1626733"/>
                </a:cubicBezTo>
                <a:cubicBezTo>
                  <a:pt x="1927674" y="1800065"/>
                  <a:pt x="1890549" y="2117471"/>
                  <a:pt x="1913206" y="2323904"/>
                </a:cubicBezTo>
                <a:cubicBezTo>
                  <a:pt x="1676008" y="2329257"/>
                  <a:pt x="1463691" y="2348328"/>
                  <a:pt x="1294603" y="2323904"/>
                </a:cubicBezTo>
                <a:cubicBezTo>
                  <a:pt x="1125515" y="2299480"/>
                  <a:pt x="831372" y="2315183"/>
                  <a:pt x="675999" y="2323904"/>
                </a:cubicBezTo>
                <a:cubicBezTo>
                  <a:pt x="520626" y="2332625"/>
                  <a:pt x="185826" y="2296959"/>
                  <a:pt x="0" y="2323904"/>
                </a:cubicBezTo>
                <a:cubicBezTo>
                  <a:pt x="-23721" y="2132961"/>
                  <a:pt x="-16544" y="1883524"/>
                  <a:pt x="0" y="1696450"/>
                </a:cubicBezTo>
                <a:cubicBezTo>
                  <a:pt x="16544" y="1509376"/>
                  <a:pt x="20484" y="1303561"/>
                  <a:pt x="0" y="1185191"/>
                </a:cubicBezTo>
                <a:cubicBezTo>
                  <a:pt x="-20484" y="1066821"/>
                  <a:pt x="24350" y="780482"/>
                  <a:pt x="0" y="627454"/>
                </a:cubicBezTo>
                <a:cubicBezTo>
                  <a:pt x="-24350" y="474426"/>
                  <a:pt x="-25972" y="268494"/>
                  <a:pt x="0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r>
              <a:rPr lang="en-GB" sz="800" b="1" u="sng" dirty="0">
                <a:latin typeface="Calibri" panose="020F0502020204030204" pitchFamily="34" charset="0"/>
                <a:cs typeface="Calibri" panose="020F0502020204030204" pitchFamily="34" charset="0"/>
              </a:rPr>
              <a:t>Key</a:t>
            </a:r>
          </a:p>
          <a:p>
            <a:r>
              <a:rPr lang="en-GB" sz="800" b="1" dirty="0">
                <a:latin typeface="Calibri" panose="020F0502020204030204" pitchFamily="34" charset="0"/>
                <a:cs typeface="Calibri" panose="020F0502020204030204" pitchFamily="34" charset="0"/>
              </a:rPr>
              <a:t>PSED</a:t>
            </a:r>
            <a:r>
              <a:rPr lang="en-GB" sz="800" dirty="0">
                <a:latin typeface="Calibri" panose="020F0502020204030204" pitchFamily="34" charset="0"/>
                <a:cs typeface="Calibri" panose="020F0502020204030204" pitchFamily="34" charset="0"/>
              </a:rPr>
              <a:t> – Personal social and emotional development </a:t>
            </a:r>
          </a:p>
          <a:p>
            <a:r>
              <a:rPr lang="en-GB" sz="800" b="1" dirty="0">
                <a:latin typeface="Calibri" panose="020F0502020204030204" pitchFamily="34" charset="0"/>
                <a:cs typeface="Calibri" panose="020F0502020204030204" pitchFamily="34" charset="0"/>
              </a:rPr>
              <a:t>CLL </a:t>
            </a:r>
            <a:r>
              <a:rPr lang="en-GB" sz="800" dirty="0">
                <a:latin typeface="Calibri" panose="020F0502020204030204" pitchFamily="34" charset="0"/>
                <a:cs typeface="Calibri" panose="020F0502020204030204" pitchFamily="34" charset="0"/>
              </a:rPr>
              <a:t>- Communication, Language and Literacy</a:t>
            </a:r>
          </a:p>
          <a:p>
            <a:r>
              <a:rPr lang="en-GB" sz="800" b="1" dirty="0">
                <a:latin typeface="Calibri" panose="020F0502020204030204" pitchFamily="34" charset="0"/>
                <a:cs typeface="Calibri" panose="020F0502020204030204" pitchFamily="34" charset="0"/>
              </a:rPr>
              <a:t>UTW</a:t>
            </a:r>
            <a:r>
              <a:rPr lang="en-GB" sz="800" dirty="0">
                <a:latin typeface="Calibri" panose="020F0502020204030204" pitchFamily="34" charset="0"/>
                <a:cs typeface="Calibri" panose="020F0502020204030204" pitchFamily="34" charset="0"/>
              </a:rPr>
              <a:t>- understanding the world</a:t>
            </a:r>
          </a:p>
          <a:p>
            <a:r>
              <a:rPr lang="en-GB" sz="800" b="1" dirty="0">
                <a:latin typeface="Calibri" panose="020F0502020204030204" pitchFamily="34" charset="0"/>
                <a:cs typeface="Calibri" panose="020F0502020204030204" pitchFamily="34" charset="0"/>
              </a:rPr>
              <a:t>EAAD</a:t>
            </a:r>
            <a:r>
              <a:rPr lang="en-GB" sz="800" dirty="0">
                <a:latin typeface="Calibri" panose="020F0502020204030204" pitchFamily="34" charset="0"/>
                <a:cs typeface="Calibri" panose="020F0502020204030204" pitchFamily="34" charset="0"/>
              </a:rPr>
              <a:t> - Expressive arts and design.</a:t>
            </a:r>
          </a:p>
          <a:p>
            <a:endParaRPr lang="en-GB" sz="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130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8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>
            <a:extLst>
              <a:ext uri="{FF2B5EF4-FFF2-40B4-BE49-F238E27FC236}">
                <a16:creationId xmlns:a16="http://schemas.microsoft.com/office/drawing/2014/main" id="{3BDF15C2-80D4-FF4A-AD3E-955BC2B85DFB}"/>
              </a:ext>
            </a:extLst>
          </p:cNvPr>
          <p:cNvSpPr>
            <a:spLocks/>
          </p:cNvSpPr>
          <p:nvPr/>
        </p:nvSpPr>
        <p:spPr bwMode="auto">
          <a:xfrm>
            <a:off x="378823" y="949075"/>
            <a:ext cx="8412479" cy="631578"/>
          </a:xfrm>
          <a:custGeom>
            <a:avLst/>
            <a:gdLst>
              <a:gd name="T0" fmla="*/ 0 w 1913206"/>
              <a:gd name="T1" fmla="*/ 0 h 2323904"/>
              <a:gd name="T2" fmla="*/ 656867 w 1913206"/>
              <a:gd name="T3" fmla="*/ 0 h 2323904"/>
              <a:gd name="T4" fmla="*/ 1332867 w 1913206"/>
              <a:gd name="T5" fmla="*/ 0 h 2323904"/>
              <a:gd name="T6" fmla="*/ 1913206 w 1913206"/>
              <a:gd name="T7" fmla="*/ 0 h 2323904"/>
              <a:gd name="T8" fmla="*/ 1913206 w 1913206"/>
              <a:gd name="T9" fmla="*/ 580976 h 2323904"/>
              <a:gd name="T10" fmla="*/ 1913206 w 1913206"/>
              <a:gd name="T11" fmla="*/ 1208430 h 2323904"/>
              <a:gd name="T12" fmla="*/ 1913206 w 1913206"/>
              <a:gd name="T13" fmla="*/ 1719689 h 2323904"/>
              <a:gd name="T14" fmla="*/ 1913206 w 1913206"/>
              <a:gd name="T15" fmla="*/ 2323904 h 2323904"/>
              <a:gd name="T16" fmla="*/ 1294603 w 1913206"/>
              <a:gd name="T17" fmla="*/ 2323904 h 2323904"/>
              <a:gd name="T18" fmla="*/ 675999 w 1913206"/>
              <a:gd name="T19" fmla="*/ 2323904 h 2323904"/>
              <a:gd name="T20" fmla="*/ 0 w 1913206"/>
              <a:gd name="T21" fmla="*/ 2323904 h 2323904"/>
              <a:gd name="T22" fmla="*/ 0 w 1913206"/>
              <a:gd name="T23" fmla="*/ 1719689 h 2323904"/>
              <a:gd name="T24" fmla="*/ 0 w 1913206"/>
              <a:gd name="T25" fmla="*/ 1138713 h 2323904"/>
              <a:gd name="T26" fmla="*/ 0 w 1913206"/>
              <a:gd name="T27" fmla="*/ 534498 h 2323904"/>
              <a:gd name="T28" fmla="*/ 0 w 1913206"/>
              <a:gd name="T29" fmla="*/ 0 h 232390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913206"/>
              <a:gd name="T46" fmla="*/ 0 h 2323904"/>
              <a:gd name="T47" fmla="*/ 1913206 w 1913206"/>
              <a:gd name="T48" fmla="*/ 2323904 h 2323904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913206" h="2323904" fill="none" extrusionOk="0">
                <a:moveTo>
                  <a:pt x="0" y="0"/>
                </a:moveTo>
                <a:cubicBezTo>
                  <a:pt x="192312" y="-28408"/>
                  <a:pt x="470149" y="23490"/>
                  <a:pt x="656867" y="0"/>
                </a:cubicBezTo>
                <a:cubicBezTo>
                  <a:pt x="843585" y="-23490"/>
                  <a:pt x="1040151" y="20324"/>
                  <a:pt x="1332867" y="0"/>
                </a:cubicBezTo>
                <a:cubicBezTo>
                  <a:pt x="1625583" y="-20324"/>
                  <a:pt x="1629629" y="-12087"/>
                  <a:pt x="1913206" y="0"/>
                </a:cubicBezTo>
                <a:cubicBezTo>
                  <a:pt x="1884747" y="282369"/>
                  <a:pt x="1904995" y="298676"/>
                  <a:pt x="1913206" y="580976"/>
                </a:cubicBezTo>
                <a:cubicBezTo>
                  <a:pt x="1921417" y="863276"/>
                  <a:pt x="1935743" y="964462"/>
                  <a:pt x="1913206" y="1208430"/>
                </a:cubicBezTo>
                <a:cubicBezTo>
                  <a:pt x="1890669" y="1452398"/>
                  <a:pt x="1905329" y="1567466"/>
                  <a:pt x="1913206" y="1719689"/>
                </a:cubicBezTo>
                <a:cubicBezTo>
                  <a:pt x="1921083" y="1871912"/>
                  <a:pt x="1936818" y="2189180"/>
                  <a:pt x="1913206" y="2323904"/>
                </a:cubicBezTo>
                <a:cubicBezTo>
                  <a:pt x="1778587" y="2330989"/>
                  <a:pt x="1521575" y="2321586"/>
                  <a:pt x="1294603" y="2323904"/>
                </a:cubicBezTo>
                <a:cubicBezTo>
                  <a:pt x="1067631" y="2326222"/>
                  <a:pt x="860285" y="2317904"/>
                  <a:pt x="675999" y="2323904"/>
                </a:cubicBezTo>
                <a:cubicBezTo>
                  <a:pt x="491713" y="2329904"/>
                  <a:pt x="235189" y="2354528"/>
                  <a:pt x="0" y="2323904"/>
                </a:cubicBezTo>
                <a:cubicBezTo>
                  <a:pt x="15457" y="2137684"/>
                  <a:pt x="8272" y="1842467"/>
                  <a:pt x="0" y="1719689"/>
                </a:cubicBezTo>
                <a:cubicBezTo>
                  <a:pt x="-8272" y="1596912"/>
                  <a:pt x="9166" y="1279322"/>
                  <a:pt x="0" y="1138713"/>
                </a:cubicBezTo>
                <a:cubicBezTo>
                  <a:pt x="-9166" y="998104"/>
                  <a:pt x="21725" y="790941"/>
                  <a:pt x="0" y="534498"/>
                </a:cubicBezTo>
                <a:cubicBezTo>
                  <a:pt x="-21725" y="278055"/>
                  <a:pt x="-22984" y="230445"/>
                  <a:pt x="0" y="0"/>
                </a:cubicBezTo>
                <a:close/>
              </a:path>
              <a:path w="1913206" h="2323904" stroke="0" extrusionOk="0">
                <a:moveTo>
                  <a:pt x="0" y="0"/>
                </a:moveTo>
                <a:cubicBezTo>
                  <a:pt x="239182" y="-18612"/>
                  <a:pt x="502320" y="-23280"/>
                  <a:pt x="637735" y="0"/>
                </a:cubicBezTo>
                <a:cubicBezTo>
                  <a:pt x="773151" y="23280"/>
                  <a:pt x="972289" y="-8253"/>
                  <a:pt x="1275471" y="0"/>
                </a:cubicBezTo>
                <a:cubicBezTo>
                  <a:pt x="1578653" y="8253"/>
                  <a:pt x="1699486" y="14436"/>
                  <a:pt x="1913206" y="0"/>
                </a:cubicBezTo>
                <a:cubicBezTo>
                  <a:pt x="1896959" y="215020"/>
                  <a:pt x="1929857" y="376644"/>
                  <a:pt x="1913206" y="511259"/>
                </a:cubicBezTo>
                <a:cubicBezTo>
                  <a:pt x="1896555" y="645874"/>
                  <a:pt x="1913408" y="807783"/>
                  <a:pt x="1913206" y="1092235"/>
                </a:cubicBezTo>
                <a:cubicBezTo>
                  <a:pt x="1913004" y="1376687"/>
                  <a:pt x="1898738" y="1453401"/>
                  <a:pt x="1913206" y="1626733"/>
                </a:cubicBezTo>
                <a:cubicBezTo>
                  <a:pt x="1927674" y="1800065"/>
                  <a:pt x="1890549" y="2117471"/>
                  <a:pt x="1913206" y="2323904"/>
                </a:cubicBezTo>
                <a:cubicBezTo>
                  <a:pt x="1676008" y="2329257"/>
                  <a:pt x="1463691" y="2348328"/>
                  <a:pt x="1294603" y="2323904"/>
                </a:cubicBezTo>
                <a:cubicBezTo>
                  <a:pt x="1125515" y="2299480"/>
                  <a:pt x="831372" y="2315183"/>
                  <a:pt x="675999" y="2323904"/>
                </a:cubicBezTo>
                <a:cubicBezTo>
                  <a:pt x="520626" y="2332625"/>
                  <a:pt x="185826" y="2296959"/>
                  <a:pt x="0" y="2323904"/>
                </a:cubicBezTo>
                <a:cubicBezTo>
                  <a:pt x="-23721" y="2132961"/>
                  <a:pt x="-16544" y="1883524"/>
                  <a:pt x="0" y="1696450"/>
                </a:cubicBezTo>
                <a:cubicBezTo>
                  <a:pt x="16544" y="1509376"/>
                  <a:pt x="20484" y="1303561"/>
                  <a:pt x="0" y="1185191"/>
                </a:cubicBezTo>
                <a:cubicBezTo>
                  <a:pt x="-20484" y="1066821"/>
                  <a:pt x="24350" y="780482"/>
                  <a:pt x="0" y="627454"/>
                </a:cubicBezTo>
                <a:cubicBezTo>
                  <a:pt x="-24350" y="474426"/>
                  <a:pt x="-25972" y="268494"/>
                  <a:pt x="0" y="0"/>
                </a:cubicBezTo>
                <a:close/>
              </a:path>
            </a:pathLst>
          </a:custGeom>
          <a:solidFill>
            <a:srgbClr val="FF7E75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GB" sz="2300" b="1" i="1" dirty="0">
                <a:latin typeface="Century Gothic" panose="020B0502020202020204" pitchFamily="34" charset="0"/>
              </a:rPr>
              <a:t>Expectations for ‘home learning’: EYFS individual shielding</a:t>
            </a:r>
            <a:endParaRPr lang="en-GB" sz="2300" i="1" dirty="0">
              <a:latin typeface="Century Gothic" panose="020B0502020202020204" pitchFamily="34" charset="0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F38F8FDB-6C4B-4840-849A-0540EB24A633}"/>
              </a:ext>
            </a:extLst>
          </p:cNvPr>
          <p:cNvSpPr>
            <a:spLocks/>
          </p:cNvSpPr>
          <p:nvPr/>
        </p:nvSpPr>
        <p:spPr bwMode="auto">
          <a:xfrm>
            <a:off x="862834" y="2488475"/>
            <a:ext cx="7558794" cy="3250294"/>
          </a:xfrm>
          <a:custGeom>
            <a:avLst/>
            <a:gdLst>
              <a:gd name="T0" fmla="*/ 0 w 1913206"/>
              <a:gd name="T1" fmla="*/ 0 h 2323904"/>
              <a:gd name="T2" fmla="*/ 656867 w 1913206"/>
              <a:gd name="T3" fmla="*/ 0 h 2323904"/>
              <a:gd name="T4" fmla="*/ 1332867 w 1913206"/>
              <a:gd name="T5" fmla="*/ 0 h 2323904"/>
              <a:gd name="T6" fmla="*/ 1913206 w 1913206"/>
              <a:gd name="T7" fmla="*/ 0 h 2323904"/>
              <a:gd name="T8" fmla="*/ 1913206 w 1913206"/>
              <a:gd name="T9" fmla="*/ 580976 h 2323904"/>
              <a:gd name="T10" fmla="*/ 1913206 w 1913206"/>
              <a:gd name="T11" fmla="*/ 1208430 h 2323904"/>
              <a:gd name="T12" fmla="*/ 1913206 w 1913206"/>
              <a:gd name="T13" fmla="*/ 1719689 h 2323904"/>
              <a:gd name="T14" fmla="*/ 1913206 w 1913206"/>
              <a:gd name="T15" fmla="*/ 2323904 h 2323904"/>
              <a:gd name="T16" fmla="*/ 1294603 w 1913206"/>
              <a:gd name="T17" fmla="*/ 2323904 h 2323904"/>
              <a:gd name="T18" fmla="*/ 675999 w 1913206"/>
              <a:gd name="T19" fmla="*/ 2323904 h 2323904"/>
              <a:gd name="T20" fmla="*/ 0 w 1913206"/>
              <a:gd name="T21" fmla="*/ 2323904 h 2323904"/>
              <a:gd name="T22" fmla="*/ 0 w 1913206"/>
              <a:gd name="T23" fmla="*/ 1719689 h 2323904"/>
              <a:gd name="T24" fmla="*/ 0 w 1913206"/>
              <a:gd name="T25" fmla="*/ 1138713 h 2323904"/>
              <a:gd name="T26" fmla="*/ 0 w 1913206"/>
              <a:gd name="T27" fmla="*/ 534498 h 2323904"/>
              <a:gd name="T28" fmla="*/ 0 w 1913206"/>
              <a:gd name="T29" fmla="*/ 0 h 232390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913206"/>
              <a:gd name="T46" fmla="*/ 0 h 2323904"/>
              <a:gd name="T47" fmla="*/ 1913206 w 1913206"/>
              <a:gd name="T48" fmla="*/ 2323904 h 2323904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913206" h="2323904" fill="none" extrusionOk="0">
                <a:moveTo>
                  <a:pt x="0" y="0"/>
                </a:moveTo>
                <a:cubicBezTo>
                  <a:pt x="192312" y="-28408"/>
                  <a:pt x="470149" y="23490"/>
                  <a:pt x="656867" y="0"/>
                </a:cubicBezTo>
                <a:cubicBezTo>
                  <a:pt x="843585" y="-23490"/>
                  <a:pt x="1040151" y="20324"/>
                  <a:pt x="1332867" y="0"/>
                </a:cubicBezTo>
                <a:cubicBezTo>
                  <a:pt x="1625583" y="-20324"/>
                  <a:pt x="1629629" y="-12087"/>
                  <a:pt x="1913206" y="0"/>
                </a:cubicBezTo>
                <a:cubicBezTo>
                  <a:pt x="1884747" y="282369"/>
                  <a:pt x="1904995" y="298676"/>
                  <a:pt x="1913206" y="580976"/>
                </a:cubicBezTo>
                <a:cubicBezTo>
                  <a:pt x="1921417" y="863276"/>
                  <a:pt x="1935743" y="964462"/>
                  <a:pt x="1913206" y="1208430"/>
                </a:cubicBezTo>
                <a:cubicBezTo>
                  <a:pt x="1890669" y="1452398"/>
                  <a:pt x="1905329" y="1567466"/>
                  <a:pt x="1913206" y="1719689"/>
                </a:cubicBezTo>
                <a:cubicBezTo>
                  <a:pt x="1921083" y="1871912"/>
                  <a:pt x="1936818" y="2189180"/>
                  <a:pt x="1913206" y="2323904"/>
                </a:cubicBezTo>
                <a:cubicBezTo>
                  <a:pt x="1778587" y="2330989"/>
                  <a:pt x="1521575" y="2321586"/>
                  <a:pt x="1294603" y="2323904"/>
                </a:cubicBezTo>
                <a:cubicBezTo>
                  <a:pt x="1067631" y="2326222"/>
                  <a:pt x="860285" y="2317904"/>
                  <a:pt x="675999" y="2323904"/>
                </a:cubicBezTo>
                <a:cubicBezTo>
                  <a:pt x="491713" y="2329904"/>
                  <a:pt x="235189" y="2354528"/>
                  <a:pt x="0" y="2323904"/>
                </a:cubicBezTo>
                <a:cubicBezTo>
                  <a:pt x="15457" y="2137684"/>
                  <a:pt x="8272" y="1842467"/>
                  <a:pt x="0" y="1719689"/>
                </a:cubicBezTo>
                <a:cubicBezTo>
                  <a:pt x="-8272" y="1596912"/>
                  <a:pt x="9166" y="1279322"/>
                  <a:pt x="0" y="1138713"/>
                </a:cubicBezTo>
                <a:cubicBezTo>
                  <a:pt x="-9166" y="998104"/>
                  <a:pt x="21725" y="790941"/>
                  <a:pt x="0" y="534498"/>
                </a:cubicBezTo>
                <a:cubicBezTo>
                  <a:pt x="-21725" y="278055"/>
                  <a:pt x="-22984" y="230445"/>
                  <a:pt x="0" y="0"/>
                </a:cubicBezTo>
                <a:close/>
              </a:path>
              <a:path w="1913206" h="2323904" stroke="0" extrusionOk="0">
                <a:moveTo>
                  <a:pt x="0" y="0"/>
                </a:moveTo>
                <a:cubicBezTo>
                  <a:pt x="239182" y="-18612"/>
                  <a:pt x="502320" y="-23280"/>
                  <a:pt x="637735" y="0"/>
                </a:cubicBezTo>
                <a:cubicBezTo>
                  <a:pt x="773151" y="23280"/>
                  <a:pt x="972289" y="-8253"/>
                  <a:pt x="1275471" y="0"/>
                </a:cubicBezTo>
                <a:cubicBezTo>
                  <a:pt x="1578653" y="8253"/>
                  <a:pt x="1699486" y="14436"/>
                  <a:pt x="1913206" y="0"/>
                </a:cubicBezTo>
                <a:cubicBezTo>
                  <a:pt x="1896959" y="215020"/>
                  <a:pt x="1929857" y="376644"/>
                  <a:pt x="1913206" y="511259"/>
                </a:cubicBezTo>
                <a:cubicBezTo>
                  <a:pt x="1896555" y="645874"/>
                  <a:pt x="1913408" y="807783"/>
                  <a:pt x="1913206" y="1092235"/>
                </a:cubicBezTo>
                <a:cubicBezTo>
                  <a:pt x="1913004" y="1376687"/>
                  <a:pt x="1898738" y="1453401"/>
                  <a:pt x="1913206" y="1626733"/>
                </a:cubicBezTo>
                <a:cubicBezTo>
                  <a:pt x="1927674" y="1800065"/>
                  <a:pt x="1890549" y="2117471"/>
                  <a:pt x="1913206" y="2323904"/>
                </a:cubicBezTo>
                <a:cubicBezTo>
                  <a:pt x="1676008" y="2329257"/>
                  <a:pt x="1463691" y="2348328"/>
                  <a:pt x="1294603" y="2323904"/>
                </a:cubicBezTo>
                <a:cubicBezTo>
                  <a:pt x="1125515" y="2299480"/>
                  <a:pt x="831372" y="2315183"/>
                  <a:pt x="675999" y="2323904"/>
                </a:cubicBezTo>
                <a:cubicBezTo>
                  <a:pt x="520626" y="2332625"/>
                  <a:pt x="185826" y="2296959"/>
                  <a:pt x="0" y="2323904"/>
                </a:cubicBezTo>
                <a:cubicBezTo>
                  <a:pt x="-23721" y="2132961"/>
                  <a:pt x="-16544" y="1883524"/>
                  <a:pt x="0" y="1696450"/>
                </a:cubicBezTo>
                <a:cubicBezTo>
                  <a:pt x="16544" y="1509376"/>
                  <a:pt x="20484" y="1303561"/>
                  <a:pt x="0" y="1185191"/>
                </a:cubicBezTo>
                <a:cubicBezTo>
                  <a:pt x="-20484" y="1066821"/>
                  <a:pt x="24350" y="780482"/>
                  <a:pt x="0" y="627454"/>
                </a:cubicBezTo>
                <a:cubicBezTo>
                  <a:pt x="-24350" y="474426"/>
                  <a:pt x="-25972" y="268494"/>
                  <a:pt x="0" y="0"/>
                </a:cubicBezTo>
                <a:close/>
              </a:path>
            </a:pathLst>
          </a:custGeom>
          <a:solidFill>
            <a:srgbClr val="FFC6B7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Guidance and support surrounding the learning of the term can be found on </a:t>
            </a:r>
            <a:r>
              <a:rPr lang="en-GB" sz="1200" b="1" dirty="0">
                <a:hlinkClick r:id="rId3"/>
              </a:rPr>
              <a:t>individual class pages </a:t>
            </a:r>
            <a:r>
              <a:rPr lang="en-GB" sz="1200" dirty="0"/>
              <a:t>on the website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Any </a:t>
            </a:r>
            <a:r>
              <a:rPr lang="en-GB" sz="1200" b="1" dirty="0"/>
              <a:t>websites or clips </a:t>
            </a:r>
            <a:r>
              <a:rPr lang="en-GB" sz="1200" dirty="0"/>
              <a:t>will be uploaded to the class page and updated regularly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Links to the </a:t>
            </a:r>
            <a:r>
              <a:rPr lang="en-GB" sz="1200" b="1" dirty="0"/>
              <a:t>class reader </a:t>
            </a:r>
            <a:r>
              <a:rPr lang="en-GB" sz="1200" dirty="0"/>
              <a:t>will be uploaded to the website so pupils can keep up with the class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Each day, the children will also be expected to </a:t>
            </a:r>
            <a:r>
              <a:rPr lang="en-GB" sz="1200" b="1" dirty="0"/>
              <a:t>read with a parent/ carer </a:t>
            </a:r>
            <a:r>
              <a:rPr lang="en-GB" sz="1200" dirty="0"/>
              <a:t>for</a:t>
            </a:r>
            <a:r>
              <a:rPr lang="en-GB" sz="1200" b="1" dirty="0"/>
              <a:t> 10-15 minutes </a:t>
            </a:r>
            <a:r>
              <a:rPr lang="en-GB" sz="1200" dirty="0"/>
              <a:t>in their own time</a:t>
            </a:r>
            <a:endParaRPr lang="en-GB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Children will be expected to send in maths and English work for </a:t>
            </a:r>
            <a:r>
              <a:rPr lang="en-GB" sz="1200" b="1" dirty="0"/>
              <a:t>feedback</a:t>
            </a:r>
            <a:r>
              <a:rPr lang="en-GB" sz="1200" dirty="0"/>
              <a:t> at the end of the week to receive some personal feedback from the teacher (</a:t>
            </a:r>
            <a:r>
              <a:rPr lang="en-GB" sz="1200" i="1" dirty="0"/>
              <a:t>work to be sent to class email)</a:t>
            </a:r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/>
              <a:t>Parents </a:t>
            </a:r>
            <a:r>
              <a:rPr lang="en-GB" sz="1200" dirty="0"/>
              <a:t>can</a:t>
            </a:r>
            <a:r>
              <a:rPr lang="en-GB" sz="1200" b="1" dirty="0"/>
              <a:t> feedback </a:t>
            </a:r>
            <a:r>
              <a:rPr lang="en-GB" sz="1200" dirty="0"/>
              <a:t>either through the </a:t>
            </a:r>
            <a:r>
              <a:rPr lang="en-GB" sz="1200" b="1" dirty="0"/>
              <a:t>Tapestry Learning Journey</a:t>
            </a:r>
            <a:r>
              <a:rPr lang="en-GB" sz="1200" dirty="0"/>
              <a:t> or through </a:t>
            </a:r>
            <a:r>
              <a:rPr lang="en-GB" sz="1200" b="1" dirty="0"/>
              <a:t>WEDUC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Links to </a:t>
            </a:r>
            <a:r>
              <a:rPr lang="en-GB" sz="1200" b="1" dirty="0"/>
              <a:t>weekly</a:t>
            </a:r>
            <a:r>
              <a:rPr lang="en-GB" sz="1200" dirty="0"/>
              <a:t> </a:t>
            </a:r>
            <a:r>
              <a:rPr lang="en-GB" sz="1200" b="1" dirty="0"/>
              <a:t>worship</a:t>
            </a:r>
            <a:r>
              <a:rPr lang="en-GB" sz="1200" dirty="0"/>
              <a:t> with Reverend Baker will be sent to pupils via </a:t>
            </a:r>
            <a:r>
              <a:rPr lang="en-GB" sz="1200" b="1" dirty="0"/>
              <a:t>WEDUC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It is expected the parent of the child will </a:t>
            </a:r>
            <a:r>
              <a:rPr lang="en-GB" sz="1200" b="1" dirty="0"/>
              <a:t>notify</a:t>
            </a:r>
            <a:r>
              <a:rPr lang="en-GB" sz="1200" dirty="0"/>
              <a:t> school if they cannot access the online material so this can be sorted promptly. Paper packs / books will be sent home if necessary.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If the child cannot understand the work or requires additional help, they can </a:t>
            </a:r>
            <a:r>
              <a:rPr lang="en-GB" sz="1200" b="1" dirty="0"/>
              <a:t>email the class teacher</a:t>
            </a:r>
            <a:r>
              <a:rPr lang="en-GB" sz="1200" dirty="0"/>
              <a:t>, on their class email who will respond that day if the email is received before 2pm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Each child will receive a </a:t>
            </a:r>
            <a:r>
              <a:rPr lang="en-GB" sz="1200" b="1" dirty="0"/>
              <a:t>telephone</a:t>
            </a:r>
            <a:r>
              <a:rPr lang="en-GB" sz="1200" dirty="0"/>
              <a:t> call </a:t>
            </a:r>
            <a:r>
              <a:rPr lang="en-GB" sz="1200" b="1" dirty="0"/>
              <a:t>once a week </a:t>
            </a:r>
            <a:r>
              <a:rPr lang="en-GB" sz="1200" dirty="0"/>
              <a:t>to check how they are coping with the work and if they require any additional support. The phone-call will be made by the class teacher, a  TA, office staff or Headteacher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For physical activities, follow the link to Joe Wickes on </a:t>
            </a:r>
            <a:r>
              <a:rPr lang="en-GB" sz="1200" dirty="0" err="1"/>
              <a:t>Youtube</a:t>
            </a:r>
            <a:r>
              <a:rPr lang="en-GB" sz="1200" dirty="0"/>
              <a:t>:  </a:t>
            </a:r>
            <a:r>
              <a:rPr lang="en-GB" sz="1200" dirty="0">
                <a:hlinkClick r:id="rId4"/>
              </a:rPr>
              <a:t>Body Coach</a:t>
            </a:r>
            <a:endParaRPr lang="en-GB" sz="1200" dirty="0"/>
          </a:p>
          <a:p>
            <a:endParaRPr lang="en-GB" sz="120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1ECA565D-8D35-E146-870C-44F94F975F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4525" y="2852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418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>
            <a:extLst>
              <a:ext uri="{FF2B5EF4-FFF2-40B4-BE49-F238E27FC236}">
                <a16:creationId xmlns:a16="http://schemas.microsoft.com/office/drawing/2014/main" id="{3BDF15C2-80D4-FF4A-AD3E-955BC2B85DFB}"/>
              </a:ext>
            </a:extLst>
          </p:cNvPr>
          <p:cNvSpPr>
            <a:spLocks/>
          </p:cNvSpPr>
          <p:nvPr/>
        </p:nvSpPr>
        <p:spPr bwMode="auto">
          <a:xfrm>
            <a:off x="420613" y="615536"/>
            <a:ext cx="8302773" cy="631578"/>
          </a:xfrm>
          <a:custGeom>
            <a:avLst/>
            <a:gdLst>
              <a:gd name="T0" fmla="*/ 0 w 1913206"/>
              <a:gd name="T1" fmla="*/ 0 h 2323904"/>
              <a:gd name="T2" fmla="*/ 656867 w 1913206"/>
              <a:gd name="T3" fmla="*/ 0 h 2323904"/>
              <a:gd name="T4" fmla="*/ 1332867 w 1913206"/>
              <a:gd name="T5" fmla="*/ 0 h 2323904"/>
              <a:gd name="T6" fmla="*/ 1913206 w 1913206"/>
              <a:gd name="T7" fmla="*/ 0 h 2323904"/>
              <a:gd name="T8" fmla="*/ 1913206 w 1913206"/>
              <a:gd name="T9" fmla="*/ 580976 h 2323904"/>
              <a:gd name="T10" fmla="*/ 1913206 w 1913206"/>
              <a:gd name="T11" fmla="*/ 1208430 h 2323904"/>
              <a:gd name="T12" fmla="*/ 1913206 w 1913206"/>
              <a:gd name="T13" fmla="*/ 1719689 h 2323904"/>
              <a:gd name="T14" fmla="*/ 1913206 w 1913206"/>
              <a:gd name="T15" fmla="*/ 2323904 h 2323904"/>
              <a:gd name="T16" fmla="*/ 1294603 w 1913206"/>
              <a:gd name="T17" fmla="*/ 2323904 h 2323904"/>
              <a:gd name="T18" fmla="*/ 675999 w 1913206"/>
              <a:gd name="T19" fmla="*/ 2323904 h 2323904"/>
              <a:gd name="T20" fmla="*/ 0 w 1913206"/>
              <a:gd name="T21" fmla="*/ 2323904 h 2323904"/>
              <a:gd name="T22" fmla="*/ 0 w 1913206"/>
              <a:gd name="T23" fmla="*/ 1719689 h 2323904"/>
              <a:gd name="T24" fmla="*/ 0 w 1913206"/>
              <a:gd name="T25" fmla="*/ 1138713 h 2323904"/>
              <a:gd name="T26" fmla="*/ 0 w 1913206"/>
              <a:gd name="T27" fmla="*/ 534498 h 2323904"/>
              <a:gd name="T28" fmla="*/ 0 w 1913206"/>
              <a:gd name="T29" fmla="*/ 0 h 232390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913206"/>
              <a:gd name="T46" fmla="*/ 0 h 2323904"/>
              <a:gd name="T47" fmla="*/ 1913206 w 1913206"/>
              <a:gd name="T48" fmla="*/ 2323904 h 2323904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913206" h="2323904" fill="none" extrusionOk="0">
                <a:moveTo>
                  <a:pt x="0" y="0"/>
                </a:moveTo>
                <a:cubicBezTo>
                  <a:pt x="192312" y="-28408"/>
                  <a:pt x="470149" y="23490"/>
                  <a:pt x="656867" y="0"/>
                </a:cubicBezTo>
                <a:cubicBezTo>
                  <a:pt x="843585" y="-23490"/>
                  <a:pt x="1040151" y="20324"/>
                  <a:pt x="1332867" y="0"/>
                </a:cubicBezTo>
                <a:cubicBezTo>
                  <a:pt x="1625583" y="-20324"/>
                  <a:pt x="1629629" y="-12087"/>
                  <a:pt x="1913206" y="0"/>
                </a:cubicBezTo>
                <a:cubicBezTo>
                  <a:pt x="1884747" y="282369"/>
                  <a:pt x="1904995" y="298676"/>
                  <a:pt x="1913206" y="580976"/>
                </a:cubicBezTo>
                <a:cubicBezTo>
                  <a:pt x="1921417" y="863276"/>
                  <a:pt x="1935743" y="964462"/>
                  <a:pt x="1913206" y="1208430"/>
                </a:cubicBezTo>
                <a:cubicBezTo>
                  <a:pt x="1890669" y="1452398"/>
                  <a:pt x="1905329" y="1567466"/>
                  <a:pt x="1913206" y="1719689"/>
                </a:cubicBezTo>
                <a:cubicBezTo>
                  <a:pt x="1921083" y="1871912"/>
                  <a:pt x="1936818" y="2189180"/>
                  <a:pt x="1913206" y="2323904"/>
                </a:cubicBezTo>
                <a:cubicBezTo>
                  <a:pt x="1778587" y="2330989"/>
                  <a:pt x="1521575" y="2321586"/>
                  <a:pt x="1294603" y="2323904"/>
                </a:cubicBezTo>
                <a:cubicBezTo>
                  <a:pt x="1067631" y="2326222"/>
                  <a:pt x="860285" y="2317904"/>
                  <a:pt x="675999" y="2323904"/>
                </a:cubicBezTo>
                <a:cubicBezTo>
                  <a:pt x="491713" y="2329904"/>
                  <a:pt x="235189" y="2354528"/>
                  <a:pt x="0" y="2323904"/>
                </a:cubicBezTo>
                <a:cubicBezTo>
                  <a:pt x="15457" y="2137684"/>
                  <a:pt x="8272" y="1842467"/>
                  <a:pt x="0" y="1719689"/>
                </a:cubicBezTo>
                <a:cubicBezTo>
                  <a:pt x="-8272" y="1596912"/>
                  <a:pt x="9166" y="1279322"/>
                  <a:pt x="0" y="1138713"/>
                </a:cubicBezTo>
                <a:cubicBezTo>
                  <a:pt x="-9166" y="998104"/>
                  <a:pt x="21725" y="790941"/>
                  <a:pt x="0" y="534498"/>
                </a:cubicBezTo>
                <a:cubicBezTo>
                  <a:pt x="-21725" y="278055"/>
                  <a:pt x="-22984" y="230445"/>
                  <a:pt x="0" y="0"/>
                </a:cubicBezTo>
                <a:close/>
              </a:path>
              <a:path w="1913206" h="2323904" stroke="0" extrusionOk="0">
                <a:moveTo>
                  <a:pt x="0" y="0"/>
                </a:moveTo>
                <a:cubicBezTo>
                  <a:pt x="239182" y="-18612"/>
                  <a:pt x="502320" y="-23280"/>
                  <a:pt x="637735" y="0"/>
                </a:cubicBezTo>
                <a:cubicBezTo>
                  <a:pt x="773151" y="23280"/>
                  <a:pt x="972289" y="-8253"/>
                  <a:pt x="1275471" y="0"/>
                </a:cubicBezTo>
                <a:cubicBezTo>
                  <a:pt x="1578653" y="8253"/>
                  <a:pt x="1699486" y="14436"/>
                  <a:pt x="1913206" y="0"/>
                </a:cubicBezTo>
                <a:cubicBezTo>
                  <a:pt x="1896959" y="215020"/>
                  <a:pt x="1929857" y="376644"/>
                  <a:pt x="1913206" y="511259"/>
                </a:cubicBezTo>
                <a:cubicBezTo>
                  <a:pt x="1896555" y="645874"/>
                  <a:pt x="1913408" y="807783"/>
                  <a:pt x="1913206" y="1092235"/>
                </a:cubicBezTo>
                <a:cubicBezTo>
                  <a:pt x="1913004" y="1376687"/>
                  <a:pt x="1898738" y="1453401"/>
                  <a:pt x="1913206" y="1626733"/>
                </a:cubicBezTo>
                <a:cubicBezTo>
                  <a:pt x="1927674" y="1800065"/>
                  <a:pt x="1890549" y="2117471"/>
                  <a:pt x="1913206" y="2323904"/>
                </a:cubicBezTo>
                <a:cubicBezTo>
                  <a:pt x="1676008" y="2329257"/>
                  <a:pt x="1463691" y="2348328"/>
                  <a:pt x="1294603" y="2323904"/>
                </a:cubicBezTo>
                <a:cubicBezTo>
                  <a:pt x="1125515" y="2299480"/>
                  <a:pt x="831372" y="2315183"/>
                  <a:pt x="675999" y="2323904"/>
                </a:cubicBezTo>
                <a:cubicBezTo>
                  <a:pt x="520626" y="2332625"/>
                  <a:pt x="185826" y="2296959"/>
                  <a:pt x="0" y="2323904"/>
                </a:cubicBezTo>
                <a:cubicBezTo>
                  <a:pt x="-23721" y="2132961"/>
                  <a:pt x="-16544" y="1883524"/>
                  <a:pt x="0" y="1696450"/>
                </a:cubicBezTo>
                <a:cubicBezTo>
                  <a:pt x="16544" y="1509376"/>
                  <a:pt x="20484" y="1303561"/>
                  <a:pt x="0" y="1185191"/>
                </a:cubicBezTo>
                <a:cubicBezTo>
                  <a:pt x="-20484" y="1066821"/>
                  <a:pt x="24350" y="780482"/>
                  <a:pt x="0" y="627454"/>
                </a:cubicBezTo>
                <a:cubicBezTo>
                  <a:pt x="-24350" y="474426"/>
                  <a:pt x="-25972" y="268494"/>
                  <a:pt x="0" y="0"/>
                </a:cubicBezTo>
                <a:close/>
              </a:path>
            </a:pathLst>
          </a:custGeom>
          <a:solidFill>
            <a:srgbClr val="FFC0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GB" sz="2300" b="1" i="1" dirty="0">
                <a:latin typeface="Century Gothic" panose="020B0502020202020204" pitchFamily="34" charset="0"/>
              </a:rPr>
              <a:t>Expectations for ‘home learning’: KS1 individual shielding</a:t>
            </a:r>
            <a:endParaRPr lang="en-GB" sz="2300" i="1" dirty="0">
              <a:latin typeface="Century Gothic" panose="020B0502020202020204" pitchFamily="34" charset="0"/>
            </a:endParaRPr>
          </a:p>
        </p:txBody>
      </p:sp>
      <p:sp>
        <p:nvSpPr>
          <p:cNvPr id="18" name="Rectangle 9">
            <a:extLst>
              <a:ext uri="{FF2B5EF4-FFF2-40B4-BE49-F238E27FC236}">
                <a16:creationId xmlns:a16="http://schemas.microsoft.com/office/drawing/2014/main" id="{169D03A3-FA18-744F-A8D7-FE759F80898C}"/>
              </a:ext>
            </a:extLst>
          </p:cNvPr>
          <p:cNvSpPr>
            <a:spLocks/>
          </p:cNvSpPr>
          <p:nvPr/>
        </p:nvSpPr>
        <p:spPr bwMode="auto">
          <a:xfrm>
            <a:off x="1530837" y="1965621"/>
            <a:ext cx="6027445" cy="457201"/>
          </a:xfrm>
          <a:custGeom>
            <a:avLst/>
            <a:gdLst>
              <a:gd name="T0" fmla="*/ 0 w 1913206"/>
              <a:gd name="T1" fmla="*/ 0 h 2323904"/>
              <a:gd name="T2" fmla="*/ 656867 w 1913206"/>
              <a:gd name="T3" fmla="*/ 0 h 2323904"/>
              <a:gd name="T4" fmla="*/ 1332867 w 1913206"/>
              <a:gd name="T5" fmla="*/ 0 h 2323904"/>
              <a:gd name="T6" fmla="*/ 1913206 w 1913206"/>
              <a:gd name="T7" fmla="*/ 0 h 2323904"/>
              <a:gd name="T8" fmla="*/ 1913206 w 1913206"/>
              <a:gd name="T9" fmla="*/ 580976 h 2323904"/>
              <a:gd name="T10" fmla="*/ 1913206 w 1913206"/>
              <a:gd name="T11" fmla="*/ 1208430 h 2323904"/>
              <a:gd name="T12" fmla="*/ 1913206 w 1913206"/>
              <a:gd name="T13" fmla="*/ 1719689 h 2323904"/>
              <a:gd name="T14" fmla="*/ 1913206 w 1913206"/>
              <a:gd name="T15" fmla="*/ 2323904 h 2323904"/>
              <a:gd name="T16" fmla="*/ 1294603 w 1913206"/>
              <a:gd name="T17" fmla="*/ 2323904 h 2323904"/>
              <a:gd name="T18" fmla="*/ 675999 w 1913206"/>
              <a:gd name="T19" fmla="*/ 2323904 h 2323904"/>
              <a:gd name="T20" fmla="*/ 0 w 1913206"/>
              <a:gd name="T21" fmla="*/ 2323904 h 2323904"/>
              <a:gd name="T22" fmla="*/ 0 w 1913206"/>
              <a:gd name="T23" fmla="*/ 1719689 h 2323904"/>
              <a:gd name="T24" fmla="*/ 0 w 1913206"/>
              <a:gd name="T25" fmla="*/ 1138713 h 2323904"/>
              <a:gd name="T26" fmla="*/ 0 w 1913206"/>
              <a:gd name="T27" fmla="*/ 534498 h 2323904"/>
              <a:gd name="T28" fmla="*/ 0 w 1913206"/>
              <a:gd name="T29" fmla="*/ 0 h 232390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913206"/>
              <a:gd name="T46" fmla="*/ 0 h 2323904"/>
              <a:gd name="T47" fmla="*/ 1913206 w 1913206"/>
              <a:gd name="T48" fmla="*/ 2323904 h 2323904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913206" h="2323904" fill="none" extrusionOk="0">
                <a:moveTo>
                  <a:pt x="0" y="0"/>
                </a:moveTo>
                <a:cubicBezTo>
                  <a:pt x="192312" y="-28408"/>
                  <a:pt x="470149" y="23490"/>
                  <a:pt x="656867" y="0"/>
                </a:cubicBezTo>
                <a:cubicBezTo>
                  <a:pt x="843585" y="-23490"/>
                  <a:pt x="1040151" y="20324"/>
                  <a:pt x="1332867" y="0"/>
                </a:cubicBezTo>
                <a:cubicBezTo>
                  <a:pt x="1625583" y="-20324"/>
                  <a:pt x="1629629" y="-12087"/>
                  <a:pt x="1913206" y="0"/>
                </a:cubicBezTo>
                <a:cubicBezTo>
                  <a:pt x="1884747" y="282369"/>
                  <a:pt x="1904995" y="298676"/>
                  <a:pt x="1913206" y="580976"/>
                </a:cubicBezTo>
                <a:cubicBezTo>
                  <a:pt x="1921417" y="863276"/>
                  <a:pt x="1935743" y="964462"/>
                  <a:pt x="1913206" y="1208430"/>
                </a:cubicBezTo>
                <a:cubicBezTo>
                  <a:pt x="1890669" y="1452398"/>
                  <a:pt x="1905329" y="1567466"/>
                  <a:pt x="1913206" y="1719689"/>
                </a:cubicBezTo>
                <a:cubicBezTo>
                  <a:pt x="1921083" y="1871912"/>
                  <a:pt x="1936818" y="2189180"/>
                  <a:pt x="1913206" y="2323904"/>
                </a:cubicBezTo>
                <a:cubicBezTo>
                  <a:pt x="1778587" y="2330989"/>
                  <a:pt x="1521575" y="2321586"/>
                  <a:pt x="1294603" y="2323904"/>
                </a:cubicBezTo>
                <a:cubicBezTo>
                  <a:pt x="1067631" y="2326222"/>
                  <a:pt x="860285" y="2317904"/>
                  <a:pt x="675999" y="2323904"/>
                </a:cubicBezTo>
                <a:cubicBezTo>
                  <a:pt x="491713" y="2329904"/>
                  <a:pt x="235189" y="2354528"/>
                  <a:pt x="0" y="2323904"/>
                </a:cubicBezTo>
                <a:cubicBezTo>
                  <a:pt x="15457" y="2137684"/>
                  <a:pt x="8272" y="1842467"/>
                  <a:pt x="0" y="1719689"/>
                </a:cubicBezTo>
                <a:cubicBezTo>
                  <a:pt x="-8272" y="1596912"/>
                  <a:pt x="9166" y="1279322"/>
                  <a:pt x="0" y="1138713"/>
                </a:cubicBezTo>
                <a:cubicBezTo>
                  <a:pt x="-9166" y="998104"/>
                  <a:pt x="21725" y="790941"/>
                  <a:pt x="0" y="534498"/>
                </a:cubicBezTo>
                <a:cubicBezTo>
                  <a:pt x="-21725" y="278055"/>
                  <a:pt x="-22984" y="230445"/>
                  <a:pt x="0" y="0"/>
                </a:cubicBezTo>
                <a:close/>
              </a:path>
              <a:path w="1913206" h="2323904" stroke="0" extrusionOk="0">
                <a:moveTo>
                  <a:pt x="0" y="0"/>
                </a:moveTo>
                <a:cubicBezTo>
                  <a:pt x="239182" y="-18612"/>
                  <a:pt x="502320" y="-23280"/>
                  <a:pt x="637735" y="0"/>
                </a:cubicBezTo>
                <a:cubicBezTo>
                  <a:pt x="773151" y="23280"/>
                  <a:pt x="972289" y="-8253"/>
                  <a:pt x="1275471" y="0"/>
                </a:cubicBezTo>
                <a:cubicBezTo>
                  <a:pt x="1578653" y="8253"/>
                  <a:pt x="1699486" y="14436"/>
                  <a:pt x="1913206" y="0"/>
                </a:cubicBezTo>
                <a:cubicBezTo>
                  <a:pt x="1896959" y="215020"/>
                  <a:pt x="1929857" y="376644"/>
                  <a:pt x="1913206" y="511259"/>
                </a:cubicBezTo>
                <a:cubicBezTo>
                  <a:pt x="1896555" y="645874"/>
                  <a:pt x="1913408" y="807783"/>
                  <a:pt x="1913206" y="1092235"/>
                </a:cubicBezTo>
                <a:cubicBezTo>
                  <a:pt x="1913004" y="1376687"/>
                  <a:pt x="1898738" y="1453401"/>
                  <a:pt x="1913206" y="1626733"/>
                </a:cubicBezTo>
                <a:cubicBezTo>
                  <a:pt x="1927674" y="1800065"/>
                  <a:pt x="1890549" y="2117471"/>
                  <a:pt x="1913206" y="2323904"/>
                </a:cubicBezTo>
                <a:cubicBezTo>
                  <a:pt x="1676008" y="2329257"/>
                  <a:pt x="1463691" y="2348328"/>
                  <a:pt x="1294603" y="2323904"/>
                </a:cubicBezTo>
                <a:cubicBezTo>
                  <a:pt x="1125515" y="2299480"/>
                  <a:pt x="831372" y="2315183"/>
                  <a:pt x="675999" y="2323904"/>
                </a:cubicBezTo>
                <a:cubicBezTo>
                  <a:pt x="520626" y="2332625"/>
                  <a:pt x="185826" y="2296959"/>
                  <a:pt x="0" y="2323904"/>
                </a:cubicBezTo>
                <a:cubicBezTo>
                  <a:pt x="-23721" y="2132961"/>
                  <a:pt x="-16544" y="1883524"/>
                  <a:pt x="0" y="1696450"/>
                </a:cubicBezTo>
                <a:cubicBezTo>
                  <a:pt x="16544" y="1509376"/>
                  <a:pt x="20484" y="1303561"/>
                  <a:pt x="0" y="1185191"/>
                </a:cubicBezTo>
                <a:cubicBezTo>
                  <a:pt x="-20484" y="1066821"/>
                  <a:pt x="24350" y="780482"/>
                  <a:pt x="0" y="627454"/>
                </a:cubicBezTo>
                <a:cubicBezTo>
                  <a:pt x="-24350" y="474426"/>
                  <a:pt x="-25972" y="268494"/>
                  <a:pt x="0" y="0"/>
                </a:cubicBezTo>
                <a:close/>
              </a:path>
            </a:pathLst>
          </a:custGeom>
          <a:solidFill>
            <a:srgbClr val="FF7E75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6DE26F5-FE2E-934B-B96E-EB3BCDFACA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0835" y="2099195"/>
            <a:ext cx="6357229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timetable for these children (until the end of the Autumn Term) will be as follows:</a:t>
            </a: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C579657-A02D-1A4B-8154-1AA421C3AB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073327"/>
              </p:ext>
            </p:extLst>
          </p:nvPr>
        </p:nvGraphicFramePr>
        <p:xfrm>
          <a:off x="1448578" y="2852738"/>
          <a:ext cx="6246844" cy="307393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891277">
                  <a:extLst>
                    <a:ext uri="{9D8B030D-6E8A-4147-A177-3AD203B41FA5}">
                      <a16:colId xmlns:a16="http://schemas.microsoft.com/office/drawing/2014/main" val="1493586933"/>
                    </a:ext>
                  </a:extLst>
                </a:gridCol>
                <a:gridCol w="751910">
                  <a:extLst>
                    <a:ext uri="{9D8B030D-6E8A-4147-A177-3AD203B41FA5}">
                      <a16:colId xmlns:a16="http://schemas.microsoft.com/office/drawing/2014/main" val="2495096819"/>
                    </a:ext>
                  </a:extLst>
                </a:gridCol>
                <a:gridCol w="798051">
                  <a:extLst>
                    <a:ext uri="{9D8B030D-6E8A-4147-A177-3AD203B41FA5}">
                      <a16:colId xmlns:a16="http://schemas.microsoft.com/office/drawing/2014/main" val="4091350220"/>
                    </a:ext>
                  </a:extLst>
                </a:gridCol>
                <a:gridCol w="983373">
                  <a:extLst>
                    <a:ext uri="{9D8B030D-6E8A-4147-A177-3AD203B41FA5}">
                      <a16:colId xmlns:a16="http://schemas.microsoft.com/office/drawing/2014/main" val="723453066"/>
                    </a:ext>
                  </a:extLst>
                </a:gridCol>
                <a:gridCol w="954142">
                  <a:extLst>
                    <a:ext uri="{9D8B030D-6E8A-4147-A177-3AD203B41FA5}">
                      <a16:colId xmlns:a16="http://schemas.microsoft.com/office/drawing/2014/main" val="1083069506"/>
                    </a:ext>
                  </a:extLst>
                </a:gridCol>
                <a:gridCol w="958830">
                  <a:extLst>
                    <a:ext uri="{9D8B030D-6E8A-4147-A177-3AD203B41FA5}">
                      <a16:colId xmlns:a16="http://schemas.microsoft.com/office/drawing/2014/main" val="3762726123"/>
                    </a:ext>
                  </a:extLst>
                </a:gridCol>
                <a:gridCol w="909261">
                  <a:extLst>
                    <a:ext uri="{9D8B030D-6E8A-4147-A177-3AD203B41FA5}">
                      <a16:colId xmlns:a16="http://schemas.microsoft.com/office/drawing/2014/main" val="3226717709"/>
                    </a:ext>
                  </a:extLst>
                </a:gridCol>
              </a:tblGrid>
              <a:tr h="32714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Day: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9.45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10.15</a:t>
                      </a: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10.30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11.15</a:t>
                      </a: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11.30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12.15</a:t>
                      </a: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12-15-1-15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1.00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2.00</a:t>
                      </a: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2.00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2.30</a:t>
                      </a: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7252240"/>
                  </a:ext>
                </a:extLst>
              </a:tr>
              <a:tr h="5306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Mon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Phonics</a:t>
                      </a: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English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Maths</a:t>
                      </a: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Foundation subject</a:t>
                      </a: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activities </a:t>
                      </a: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6467556"/>
                  </a:ext>
                </a:extLst>
              </a:tr>
              <a:tr h="5306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Tues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Phonics</a:t>
                      </a: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Maths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English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Foundation subject</a:t>
                      </a: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activities </a:t>
                      </a: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4167618"/>
                  </a:ext>
                </a:extLst>
              </a:tr>
              <a:tr h="5306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Weds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Phonics</a:t>
                      </a: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English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Maths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</a:t>
                      </a: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activities </a:t>
                      </a: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3529234"/>
                  </a:ext>
                </a:extLst>
              </a:tr>
              <a:tr h="5306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Thurs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Phonics</a:t>
                      </a: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Maths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English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Foundation subject</a:t>
                      </a: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activities </a:t>
                      </a: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171278"/>
                  </a:ext>
                </a:extLst>
              </a:tr>
              <a:tr h="5306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Fri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Phonics</a:t>
                      </a: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English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Maths</a:t>
                      </a: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</a:t>
                      </a: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Foundation subject</a:t>
                      </a: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activities </a:t>
                      </a:r>
                    </a:p>
                  </a:txBody>
                  <a:tcPr marL="68580" marR="68580" marT="0" marB="0">
                    <a:solidFill>
                      <a:srgbClr val="FFFD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640900"/>
                  </a:ext>
                </a:extLst>
              </a:tr>
            </a:tbl>
          </a:graphicData>
        </a:graphic>
      </p:graphicFrame>
      <p:sp>
        <p:nvSpPr>
          <p:cNvPr id="7" name="Rectangle 2">
            <a:extLst>
              <a:ext uri="{FF2B5EF4-FFF2-40B4-BE49-F238E27FC236}">
                <a16:creationId xmlns:a16="http://schemas.microsoft.com/office/drawing/2014/main" id="{1ECA565D-8D35-E146-870C-44F94F975F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4525" y="2852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937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>
            <a:extLst>
              <a:ext uri="{FF2B5EF4-FFF2-40B4-BE49-F238E27FC236}">
                <a16:creationId xmlns:a16="http://schemas.microsoft.com/office/drawing/2014/main" id="{3BDF15C2-80D4-FF4A-AD3E-955BC2B85DFB}"/>
              </a:ext>
            </a:extLst>
          </p:cNvPr>
          <p:cNvSpPr>
            <a:spLocks/>
          </p:cNvSpPr>
          <p:nvPr/>
        </p:nvSpPr>
        <p:spPr bwMode="auto">
          <a:xfrm>
            <a:off x="392571" y="803442"/>
            <a:ext cx="8333418" cy="631578"/>
          </a:xfrm>
          <a:custGeom>
            <a:avLst/>
            <a:gdLst>
              <a:gd name="T0" fmla="*/ 0 w 1913206"/>
              <a:gd name="T1" fmla="*/ 0 h 2323904"/>
              <a:gd name="T2" fmla="*/ 656867 w 1913206"/>
              <a:gd name="T3" fmla="*/ 0 h 2323904"/>
              <a:gd name="T4" fmla="*/ 1332867 w 1913206"/>
              <a:gd name="T5" fmla="*/ 0 h 2323904"/>
              <a:gd name="T6" fmla="*/ 1913206 w 1913206"/>
              <a:gd name="T7" fmla="*/ 0 h 2323904"/>
              <a:gd name="T8" fmla="*/ 1913206 w 1913206"/>
              <a:gd name="T9" fmla="*/ 580976 h 2323904"/>
              <a:gd name="T10" fmla="*/ 1913206 w 1913206"/>
              <a:gd name="T11" fmla="*/ 1208430 h 2323904"/>
              <a:gd name="T12" fmla="*/ 1913206 w 1913206"/>
              <a:gd name="T13" fmla="*/ 1719689 h 2323904"/>
              <a:gd name="T14" fmla="*/ 1913206 w 1913206"/>
              <a:gd name="T15" fmla="*/ 2323904 h 2323904"/>
              <a:gd name="T16" fmla="*/ 1294603 w 1913206"/>
              <a:gd name="T17" fmla="*/ 2323904 h 2323904"/>
              <a:gd name="T18" fmla="*/ 675999 w 1913206"/>
              <a:gd name="T19" fmla="*/ 2323904 h 2323904"/>
              <a:gd name="T20" fmla="*/ 0 w 1913206"/>
              <a:gd name="T21" fmla="*/ 2323904 h 2323904"/>
              <a:gd name="T22" fmla="*/ 0 w 1913206"/>
              <a:gd name="T23" fmla="*/ 1719689 h 2323904"/>
              <a:gd name="T24" fmla="*/ 0 w 1913206"/>
              <a:gd name="T25" fmla="*/ 1138713 h 2323904"/>
              <a:gd name="T26" fmla="*/ 0 w 1913206"/>
              <a:gd name="T27" fmla="*/ 534498 h 2323904"/>
              <a:gd name="T28" fmla="*/ 0 w 1913206"/>
              <a:gd name="T29" fmla="*/ 0 h 232390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913206"/>
              <a:gd name="T46" fmla="*/ 0 h 2323904"/>
              <a:gd name="T47" fmla="*/ 1913206 w 1913206"/>
              <a:gd name="T48" fmla="*/ 2323904 h 2323904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913206" h="2323904" fill="none" extrusionOk="0">
                <a:moveTo>
                  <a:pt x="0" y="0"/>
                </a:moveTo>
                <a:cubicBezTo>
                  <a:pt x="192312" y="-28408"/>
                  <a:pt x="470149" y="23490"/>
                  <a:pt x="656867" y="0"/>
                </a:cubicBezTo>
                <a:cubicBezTo>
                  <a:pt x="843585" y="-23490"/>
                  <a:pt x="1040151" y="20324"/>
                  <a:pt x="1332867" y="0"/>
                </a:cubicBezTo>
                <a:cubicBezTo>
                  <a:pt x="1625583" y="-20324"/>
                  <a:pt x="1629629" y="-12087"/>
                  <a:pt x="1913206" y="0"/>
                </a:cubicBezTo>
                <a:cubicBezTo>
                  <a:pt x="1884747" y="282369"/>
                  <a:pt x="1904995" y="298676"/>
                  <a:pt x="1913206" y="580976"/>
                </a:cubicBezTo>
                <a:cubicBezTo>
                  <a:pt x="1921417" y="863276"/>
                  <a:pt x="1935743" y="964462"/>
                  <a:pt x="1913206" y="1208430"/>
                </a:cubicBezTo>
                <a:cubicBezTo>
                  <a:pt x="1890669" y="1452398"/>
                  <a:pt x="1905329" y="1567466"/>
                  <a:pt x="1913206" y="1719689"/>
                </a:cubicBezTo>
                <a:cubicBezTo>
                  <a:pt x="1921083" y="1871912"/>
                  <a:pt x="1936818" y="2189180"/>
                  <a:pt x="1913206" y="2323904"/>
                </a:cubicBezTo>
                <a:cubicBezTo>
                  <a:pt x="1778587" y="2330989"/>
                  <a:pt x="1521575" y="2321586"/>
                  <a:pt x="1294603" y="2323904"/>
                </a:cubicBezTo>
                <a:cubicBezTo>
                  <a:pt x="1067631" y="2326222"/>
                  <a:pt x="860285" y="2317904"/>
                  <a:pt x="675999" y="2323904"/>
                </a:cubicBezTo>
                <a:cubicBezTo>
                  <a:pt x="491713" y="2329904"/>
                  <a:pt x="235189" y="2354528"/>
                  <a:pt x="0" y="2323904"/>
                </a:cubicBezTo>
                <a:cubicBezTo>
                  <a:pt x="15457" y="2137684"/>
                  <a:pt x="8272" y="1842467"/>
                  <a:pt x="0" y="1719689"/>
                </a:cubicBezTo>
                <a:cubicBezTo>
                  <a:pt x="-8272" y="1596912"/>
                  <a:pt x="9166" y="1279322"/>
                  <a:pt x="0" y="1138713"/>
                </a:cubicBezTo>
                <a:cubicBezTo>
                  <a:pt x="-9166" y="998104"/>
                  <a:pt x="21725" y="790941"/>
                  <a:pt x="0" y="534498"/>
                </a:cubicBezTo>
                <a:cubicBezTo>
                  <a:pt x="-21725" y="278055"/>
                  <a:pt x="-22984" y="230445"/>
                  <a:pt x="0" y="0"/>
                </a:cubicBezTo>
                <a:close/>
              </a:path>
              <a:path w="1913206" h="2323904" stroke="0" extrusionOk="0">
                <a:moveTo>
                  <a:pt x="0" y="0"/>
                </a:moveTo>
                <a:cubicBezTo>
                  <a:pt x="239182" y="-18612"/>
                  <a:pt x="502320" y="-23280"/>
                  <a:pt x="637735" y="0"/>
                </a:cubicBezTo>
                <a:cubicBezTo>
                  <a:pt x="773151" y="23280"/>
                  <a:pt x="972289" y="-8253"/>
                  <a:pt x="1275471" y="0"/>
                </a:cubicBezTo>
                <a:cubicBezTo>
                  <a:pt x="1578653" y="8253"/>
                  <a:pt x="1699486" y="14436"/>
                  <a:pt x="1913206" y="0"/>
                </a:cubicBezTo>
                <a:cubicBezTo>
                  <a:pt x="1896959" y="215020"/>
                  <a:pt x="1929857" y="376644"/>
                  <a:pt x="1913206" y="511259"/>
                </a:cubicBezTo>
                <a:cubicBezTo>
                  <a:pt x="1896555" y="645874"/>
                  <a:pt x="1913408" y="807783"/>
                  <a:pt x="1913206" y="1092235"/>
                </a:cubicBezTo>
                <a:cubicBezTo>
                  <a:pt x="1913004" y="1376687"/>
                  <a:pt x="1898738" y="1453401"/>
                  <a:pt x="1913206" y="1626733"/>
                </a:cubicBezTo>
                <a:cubicBezTo>
                  <a:pt x="1927674" y="1800065"/>
                  <a:pt x="1890549" y="2117471"/>
                  <a:pt x="1913206" y="2323904"/>
                </a:cubicBezTo>
                <a:cubicBezTo>
                  <a:pt x="1676008" y="2329257"/>
                  <a:pt x="1463691" y="2348328"/>
                  <a:pt x="1294603" y="2323904"/>
                </a:cubicBezTo>
                <a:cubicBezTo>
                  <a:pt x="1125515" y="2299480"/>
                  <a:pt x="831372" y="2315183"/>
                  <a:pt x="675999" y="2323904"/>
                </a:cubicBezTo>
                <a:cubicBezTo>
                  <a:pt x="520626" y="2332625"/>
                  <a:pt x="185826" y="2296959"/>
                  <a:pt x="0" y="2323904"/>
                </a:cubicBezTo>
                <a:cubicBezTo>
                  <a:pt x="-23721" y="2132961"/>
                  <a:pt x="-16544" y="1883524"/>
                  <a:pt x="0" y="1696450"/>
                </a:cubicBezTo>
                <a:cubicBezTo>
                  <a:pt x="16544" y="1509376"/>
                  <a:pt x="20484" y="1303561"/>
                  <a:pt x="0" y="1185191"/>
                </a:cubicBezTo>
                <a:cubicBezTo>
                  <a:pt x="-20484" y="1066821"/>
                  <a:pt x="24350" y="780482"/>
                  <a:pt x="0" y="627454"/>
                </a:cubicBezTo>
                <a:cubicBezTo>
                  <a:pt x="-24350" y="474426"/>
                  <a:pt x="-25972" y="268494"/>
                  <a:pt x="0" y="0"/>
                </a:cubicBezTo>
                <a:close/>
              </a:path>
            </a:pathLst>
          </a:custGeom>
          <a:solidFill>
            <a:srgbClr val="FFC0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GB" sz="2300" b="1" i="1" dirty="0">
                <a:latin typeface="Century Gothic" panose="020B0502020202020204" pitchFamily="34" charset="0"/>
              </a:rPr>
              <a:t>Expectations for ‘home learning’: KS1 individual shielding</a:t>
            </a:r>
            <a:endParaRPr lang="en-GB" sz="2300" i="1" dirty="0">
              <a:latin typeface="Century Gothic" panose="020B0502020202020204" pitchFamily="34" charset="0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F38F8FDB-6C4B-4840-849A-0540EB24A633}"/>
              </a:ext>
            </a:extLst>
          </p:cNvPr>
          <p:cNvSpPr>
            <a:spLocks/>
          </p:cNvSpPr>
          <p:nvPr/>
        </p:nvSpPr>
        <p:spPr bwMode="auto">
          <a:xfrm>
            <a:off x="862834" y="2488475"/>
            <a:ext cx="7558794" cy="3250294"/>
          </a:xfrm>
          <a:custGeom>
            <a:avLst/>
            <a:gdLst>
              <a:gd name="T0" fmla="*/ 0 w 1913206"/>
              <a:gd name="T1" fmla="*/ 0 h 2323904"/>
              <a:gd name="T2" fmla="*/ 656867 w 1913206"/>
              <a:gd name="T3" fmla="*/ 0 h 2323904"/>
              <a:gd name="T4" fmla="*/ 1332867 w 1913206"/>
              <a:gd name="T5" fmla="*/ 0 h 2323904"/>
              <a:gd name="T6" fmla="*/ 1913206 w 1913206"/>
              <a:gd name="T7" fmla="*/ 0 h 2323904"/>
              <a:gd name="T8" fmla="*/ 1913206 w 1913206"/>
              <a:gd name="T9" fmla="*/ 580976 h 2323904"/>
              <a:gd name="T10" fmla="*/ 1913206 w 1913206"/>
              <a:gd name="T11" fmla="*/ 1208430 h 2323904"/>
              <a:gd name="T12" fmla="*/ 1913206 w 1913206"/>
              <a:gd name="T13" fmla="*/ 1719689 h 2323904"/>
              <a:gd name="T14" fmla="*/ 1913206 w 1913206"/>
              <a:gd name="T15" fmla="*/ 2323904 h 2323904"/>
              <a:gd name="T16" fmla="*/ 1294603 w 1913206"/>
              <a:gd name="T17" fmla="*/ 2323904 h 2323904"/>
              <a:gd name="T18" fmla="*/ 675999 w 1913206"/>
              <a:gd name="T19" fmla="*/ 2323904 h 2323904"/>
              <a:gd name="T20" fmla="*/ 0 w 1913206"/>
              <a:gd name="T21" fmla="*/ 2323904 h 2323904"/>
              <a:gd name="T22" fmla="*/ 0 w 1913206"/>
              <a:gd name="T23" fmla="*/ 1719689 h 2323904"/>
              <a:gd name="T24" fmla="*/ 0 w 1913206"/>
              <a:gd name="T25" fmla="*/ 1138713 h 2323904"/>
              <a:gd name="T26" fmla="*/ 0 w 1913206"/>
              <a:gd name="T27" fmla="*/ 534498 h 2323904"/>
              <a:gd name="T28" fmla="*/ 0 w 1913206"/>
              <a:gd name="T29" fmla="*/ 0 h 232390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913206"/>
              <a:gd name="T46" fmla="*/ 0 h 2323904"/>
              <a:gd name="T47" fmla="*/ 1913206 w 1913206"/>
              <a:gd name="T48" fmla="*/ 2323904 h 2323904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913206" h="2323904" fill="none" extrusionOk="0">
                <a:moveTo>
                  <a:pt x="0" y="0"/>
                </a:moveTo>
                <a:cubicBezTo>
                  <a:pt x="192312" y="-28408"/>
                  <a:pt x="470149" y="23490"/>
                  <a:pt x="656867" y="0"/>
                </a:cubicBezTo>
                <a:cubicBezTo>
                  <a:pt x="843585" y="-23490"/>
                  <a:pt x="1040151" y="20324"/>
                  <a:pt x="1332867" y="0"/>
                </a:cubicBezTo>
                <a:cubicBezTo>
                  <a:pt x="1625583" y="-20324"/>
                  <a:pt x="1629629" y="-12087"/>
                  <a:pt x="1913206" y="0"/>
                </a:cubicBezTo>
                <a:cubicBezTo>
                  <a:pt x="1884747" y="282369"/>
                  <a:pt x="1904995" y="298676"/>
                  <a:pt x="1913206" y="580976"/>
                </a:cubicBezTo>
                <a:cubicBezTo>
                  <a:pt x="1921417" y="863276"/>
                  <a:pt x="1935743" y="964462"/>
                  <a:pt x="1913206" y="1208430"/>
                </a:cubicBezTo>
                <a:cubicBezTo>
                  <a:pt x="1890669" y="1452398"/>
                  <a:pt x="1905329" y="1567466"/>
                  <a:pt x="1913206" y="1719689"/>
                </a:cubicBezTo>
                <a:cubicBezTo>
                  <a:pt x="1921083" y="1871912"/>
                  <a:pt x="1936818" y="2189180"/>
                  <a:pt x="1913206" y="2323904"/>
                </a:cubicBezTo>
                <a:cubicBezTo>
                  <a:pt x="1778587" y="2330989"/>
                  <a:pt x="1521575" y="2321586"/>
                  <a:pt x="1294603" y="2323904"/>
                </a:cubicBezTo>
                <a:cubicBezTo>
                  <a:pt x="1067631" y="2326222"/>
                  <a:pt x="860285" y="2317904"/>
                  <a:pt x="675999" y="2323904"/>
                </a:cubicBezTo>
                <a:cubicBezTo>
                  <a:pt x="491713" y="2329904"/>
                  <a:pt x="235189" y="2354528"/>
                  <a:pt x="0" y="2323904"/>
                </a:cubicBezTo>
                <a:cubicBezTo>
                  <a:pt x="15457" y="2137684"/>
                  <a:pt x="8272" y="1842467"/>
                  <a:pt x="0" y="1719689"/>
                </a:cubicBezTo>
                <a:cubicBezTo>
                  <a:pt x="-8272" y="1596912"/>
                  <a:pt x="9166" y="1279322"/>
                  <a:pt x="0" y="1138713"/>
                </a:cubicBezTo>
                <a:cubicBezTo>
                  <a:pt x="-9166" y="998104"/>
                  <a:pt x="21725" y="790941"/>
                  <a:pt x="0" y="534498"/>
                </a:cubicBezTo>
                <a:cubicBezTo>
                  <a:pt x="-21725" y="278055"/>
                  <a:pt x="-22984" y="230445"/>
                  <a:pt x="0" y="0"/>
                </a:cubicBezTo>
                <a:close/>
              </a:path>
              <a:path w="1913206" h="2323904" stroke="0" extrusionOk="0">
                <a:moveTo>
                  <a:pt x="0" y="0"/>
                </a:moveTo>
                <a:cubicBezTo>
                  <a:pt x="239182" y="-18612"/>
                  <a:pt x="502320" y="-23280"/>
                  <a:pt x="637735" y="0"/>
                </a:cubicBezTo>
                <a:cubicBezTo>
                  <a:pt x="773151" y="23280"/>
                  <a:pt x="972289" y="-8253"/>
                  <a:pt x="1275471" y="0"/>
                </a:cubicBezTo>
                <a:cubicBezTo>
                  <a:pt x="1578653" y="8253"/>
                  <a:pt x="1699486" y="14436"/>
                  <a:pt x="1913206" y="0"/>
                </a:cubicBezTo>
                <a:cubicBezTo>
                  <a:pt x="1896959" y="215020"/>
                  <a:pt x="1929857" y="376644"/>
                  <a:pt x="1913206" y="511259"/>
                </a:cubicBezTo>
                <a:cubicBezTo>
                  <a:pt x="1896555" y="645874"/>
                  <a:pt x="1913408" y="807783"/>
                  <a:pt x="1913206" y="1092235"/>
                </a:cubicBezTo>
                <a:cubicBezTo>
                  <a:pt x="1913004" y="1376687"/>
                  <a:pt x="1898738" y="1453401"/>
                  <a:pt x="1913206" y="1626733"/>
                </a:cubicBezTo>
                <a:cubicBezTo>
                  <a:pt x="1927674" y="1800065"/>
                  <a:pt x="1890549" y="2117471"/>
                  <a:pt x="1913206" y="2323904"/>
                </a:cubicBezTo>
                <a:cubicBezTo>
                  <a:pt x="1676008" y="2329257"/>
                  <a:pt x="1463691" y="2348328"/>
                  <a:pt x="1294603" y="2323904"/>
                </a:cubicBezTo>
                <a:cubicBezTo>
                  <a:pt x="1125515" y="2299480"/>
                  <a:pt x="831372" y="2315183"/>
                  <a:pt x="675999" y="2323904"/>
                </a:cubicBezTo>
                <a:cubicBezTo>
                  <a:pt x="520626" y="2332625"/>
                  <a:pt x="185826" y="2296959"/>
                  <a:pt x="0" y="2323904"/>
                </a:cubicBezTo>
                <a:cubicBezTo>
                  <a:pt x="-23721" y="2132961"/>
                  <a:pt x="-16544" y="1883524"/>
                  <a:pt x="0" y="1696450"/>
                </a:cubicBezTo>
                <a:cubicBezTo>
                  <a:pt x="16544" y="1509376"/>
                  <a:pt x="20484" y="1303561"/>
                  <a:pt x="0" y="1185191"/>
                </a:cubicBezTo>
                <a:cubicBezTo>
                  <a:pt x="-20484" y="1066821"/>
                  <a:pt x="24350" y="780482"/>
                  <a:pt x="0" y="627454"/>
                </a:cubicBezTo>
                <a:cubicBezTo>
                  <a:pt x="-24350" y="474426"/>
                  <a:pt x="-25972" y="268494"/>
                  <a:pt x="0" y="0"/>
                </a:cubicBezTo>
                <a:close/>
              </a:path>
            </a:pathLst>
          </a:custGeom>
          <a:solidFill>
            <a:srgbClr val="FFFDDD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Guidance and support surrounding the learning of the term can be found on </a:t>
            </a:r>
            <a:r>
              <a:rPr lang="en-GB" sz="1200" b="1" dirty="0">
                <a:hlinkClick r:id="rId3"/>
              </a:rPr>
              <a:t>individual class pages </a:t>
            </a:r>
            <a:r>
              <a:rPr lang="en-GB" sz="1200" dirty="0"/>
              <a:t>on the website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Any </a:t>
            </a:r>
            <a:r>
              <a:rPr lang="en-GB" sz="1200" b="1" dirty="0"/>
              <a:t>websites or clips </a:t>
            </a:r>
            <a:r>
              <a:rPr lang="en-GB" sz="1200" dirty="0"/>
              <a:t>will be uploaded to the class page and updated regularly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Links to the </a:t>
            </a:r>
            <a:r>
              <a:rPr lang="en-GB" sz="1200" b="1" dirty="0"/>
              <a:t>class reader </a:t>
            </a:r>
            <a:r>
              <a:rPr lang="en-GB" sz="1200" dirty="0"/>
              <a:t>will be uploaded to the website so pupils can keep up with the class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Each day, the children will also be expected to </a:t>
            </a:r>
            <a:r>
              <a:rPr lang="en-GB" sz="1200" b="1" dirty="0"/>
              <a:t>read with a parent/ carer </a:t>
            </a:r>
            <a:r>
              <a:rPr lang="en-GB" sz="1200" dirty="0"/>
              <a:t>for</a:t>
            </a:r>
            <a:r>
              <a:rPr lang="en-GB" sz="1200" b="1" dirty="0"/>
              <a:t> 10-15 minutes, </a:t>
            </a:r>
            <a:r>
              <a:rPr lang="en-GB" sz="1200" dirty="0"/>
              <a:t>complete </a:t>
            </a:r>
            <a:r>
              <a:rPr lang="en-GB" sz="1200" b="1" dirty="0"/>
              <a:t>5-10 minutes </a:t>
            </a:r>
            <a:r>
              <a:rPr lang="en-GB" sz="1200" dirty="0"/>
              <a:t>of</a:t>
            </a:r>
            <a:r>
              <a:rPr lang="en-GB" sz="1200" b="1" dirty="0"/>
              <a:t> </a:t>
            </a:r>
            <a:r>
              <a:rPr lang="en-GB" sz="1200" b="1" dirty="0">
                <a:hlinkClick r:id="rId4"/>
              </a:rPr>
              <a:t>Times Tables Rock Stars</a:t>
            </a:r>
            <a:r>
              <a:rPr lang="en-GB" sz="1200" b="1" dirty="0"/>
              <a:t> </a:t>
            </a:r>
            <a:r>
              <a:rPr lang="en-GB" sz="1200" dirty="0"/>
              <a:t>and practise their </a:t>
            </a:r>
            <a:r>
              <a:rPr lang="en-GB" sz="1200" b="1" dirty="0"/>
              <a:t>spellings </a:t>
            </a:r>
            <a:r>
              <a:rPr lang="en-GB" sz="1200" dirty="0"/>
              <a:t>for</a:t>
            </a:r>
            <a:r>
              <a:rPr lang="en-GB" sz="1200" b="1" dirty="0"/>
              <a:t> 10 minutes. </a:t>
            </a:r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Children will be expected to send in maths and English work for </a:t>
            </a:r>
            <a:r>
              <a:rPr lang="en-GB" sz="1200" b="1" dirty="0"/>
              <a:t>feedback</a:t>
            </a:r>
            <a:r>
              <a:rPr lang="en-GB" sz="1200" dirty="0"/>
              <a:t> at the end of the week to receive some personal feedback from the teacher (</a:t>
            </a:r>
            <a:r>
              <a:rPr lang="en-GB" sz="1200" i="1" dirty="0"/>
              <a:t>work to be sent to class email)</a:t>
            </a:r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Links to </a:t>
            </a:r>
            <a:r>
              <a:rPr lang="en-GB" sz="1200" b="1" dirty="0"/>
              <a:t>weekly</a:t>
            </a:r>
            <a:r>
              <a:rPr lang="en-GB" sz="1200" dirty="0"/>
              <a:t> </a:t>
            </a:r>
            <a:r>
              <a:rPr lang="en-GB" sz="1200" b="1" dirty="0"/>
              <a:t>worship</a:t>
            </a:r>
            <a:r>
              <a:rPr lang="en-GB" sz="1200" dirty="0"/>
              <a:t> with Reverend Baker will be sent to pupils via </a:t>
            </a:r>
            <a:r>
              <a:rPr lang="en-GB" sz="1200" b="1" dirty="0"/>
              <a:t>WEDUC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It is expected the parent of the child will </a:t>
            </a:r>
            <a:r>
              <a:rPr lang="en-GB" sz="1200" b="1" dirty="0"/>
              <a:t>notify</a:t>
            </a:r>
            <a:r>
              <a:rPr lang="en-GB" sz="1200" dirty="0"/>
              <a:t> school if they cannot access the online material so this can be sorted promptly. Paper packs / books will be sent home if necessary.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If the child cannot understand the work or requires additional help, they can </a:t>
            </a:r>
            <a:r>
              <a:rPr lang="en-GB" sz="1200" b="1" dirty="0"/>
              <a:t>email the class teacher</a:t>
            </a:r>
            <a:r>
              <a:rPr lang="en-GB" sz="1200" dirty="0"/>
              <a:t>, on their class email who will respond that day if the email is received before 2pm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Each child will receive a </a:t>
            </a:r>
            <a:r>
              <a:rPr lang="en-GB" sz="1200" b="1" dirty="0"/>
              <a:t>telephone</a:t>
            </a:r>
            <a:r>
              <a:rPr lang="en-GB" sz="1200" dirty="0"/>
              <a:t> call </a:t>
            </a:r>
            <a:r>
              <a:rPr lang="en-GB" sz="1200" b="1" dirty="0"/>
              <a:t>once a week </a:t>
            </a:r>
            <a:r>
              <a:rPr lang="en-GB" sz="1200" dirty="0"/>
              <a:t>to check how they are coping with the work and if they require any additional support. The phone-call will be made by the class teacher, a  TA, office staff or Headteacher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For physical activities, follow the link to Joe Wickes on </a:t>
            </a:r>
            <a:r>
              <a:rPr lang="en-GB" sz="1200" dirty="0" err="1"/>
              <a:t>Youtube</a:t>
            </a:r>
            <a:r>
              <a:rPr lang="en-GB" sz="1200" dirty="0"/>
              <a:t>:  </a:t>
            </a:r>
            <a:r>
              <a:rPr lang="en-GB" sz="1200" dirty="0">
                <a:hlinkClick r:id="rId5"/>
              </a:rPr>
              <a:t>Body Coach</a:t>
            </a:r>
            <a:endParaRPr lang="en-GB" sz="120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1ECA565D-8D35-E146-870C-44F94F975F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4525" y="2852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956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>
            <a:extLst>
              <a:ext uri="{FF2B5EF4-FFF2-40B4-BE49-F238E27FC236}">
                <a16:creationId xmlns:a16="http://schemas.microsoft.com/office/drawing/2014/main" id="{3BDF15C2-80D4-FF4A-AD3E-955BC2B85DFB}"/>
              </a:ext>
            </a:extLst>
          </p:cNvPr>
          <p:cNvSpPr>
            <a:spLocks/>
          </p:cNvSpPr>
          <p:nvPr/>
        </p:nvSpPr>
        <p:spPr bwMode="auto">
          <a:xfrm>
            <a:off x="391886" y="368830"/>
            <a:ext cx="8373291" cy="631578"/>
          </a:xfrm>
          <a:custGeom>
            <a:avLst/>
            <a:gdLst>
              <a:gd name="T0" fmla="*/ 0 w 1913206"/>
              <a:gd name="T1" fmla="*/ 0 h 2323904"/>
              <a:gd name="T2" fmla="*/ 656867 w 1913206"/>
              <a:gd name="T3" fmla="*/ 0 h 2323904"/>
              <a:gd name="T4" fmla="*/ 1332867 w 1913206"/>
              <a:gd name="T5" fmla="*/ 0 h 2323904"/>
              <a:gd name="T6" fmla="*/ 1913206 w 1913206"/>
              <a:gd name="T7" fmla="*/ 0 h 2323904"/>
              <a:gd name="T8" fmla="*/ 1913206 w 1913206"/>
              <a:gd name="T9" fmla="*/ 580976 h 2323904"/>
              <a:gd name="T10" fmla="*/ 1913206 w 1913206"/>
              <a:gd name="T11" fmla="*/ 1208430 h 2323904"/>
              <a:gd name="T12" fmla="*/ 1913206 w 1913206"/>
              <a:gd name="T13" fmla="*/ 1719689 h 2323904"/>
              <a:gd name="T14" fmla="*/ 1913206 w 1913206"/>
              <a:gd name="T15" fmla="*/ 2323904 h 2323904"/>
              <a:gd name="T16" fmla="*/ 1294603 w 1913206"/>
              <a:gd name="T17" fmla="*/ 2323904 h 2323904"/>
              <a:gd name="T18" fmla="*/ 675999 w 1913206"/>
              <a:gd name="T19" fmla="*/ 2323904 h 2323904"/>
              <a:gd name="T20" fmla="*/ 0 w 1913206"/>
              <a:gd name="T21" fmla="*/ 2323904 h 2323904"/>
              <a:gd name="T22" fmla="*/ 0 w 1913206"/>
              <a:gd name="T23" fmla="*/ 1719689 h 2323904"/>
              <a:gd name="T24" fmla="*/ 0 w 1913206"/>
              <a:gd name="T25" fmla="*/ 1138713 h 2323904"/>
              <a:gd name="T26" fmla="*/ 0 w 1913206"/>
              <a:gd name="T27" fmla="*/ 534498 h 2323904"/>
              <a:gd name="T28" fmla="*/ 0 w 1913206"/>
              <a:gd name="T29" fmla="*/ 0 h 232390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913206"/>
              <a:gd name="T46" fmla="*/ 0 h 2323904"/>
              <a:gd name="T47" fmla="*/ 1913206 w 1913206"/>
              <a:gd name="T48" fmla="*/ 2323904 h 2323904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913206" h="2323904" fill="none" extrusionOk="0">
                <a:moveTo>
                  <a:pt x="0" y="0"/>
                </a:moveTo>
                <a:cubicBezTo>
                  <a:pt x="192312" y="-28408"/>
                  <a:pt x="470149" y="23490"/>
                  <a:pt x="656867" y="0"/>
                </a:cubicBezTo>
                <a:cubicBezTo>
                  <a:pt x="843585" y="-23490"/>
                  <a:pt x="1040151" y="20324"/>
                  <a:pt x="1332867" y="0"/>
                </a:cubicBezTo>
                <a:cubicBezTo>
                  <a:pt x="1625583" y="-20324"/>
                  <a:pt x="1629629" y="-12087"/>
                  <a:pt x="1913206" y="0"/>
                </a:cubicBezTo>
                <a:cubicBezTo>
                  <a:pt x="1884747" y="282369"/>
                  <a:pt x="1904995" y="298676"/>
                  <a:pt x="1913206" y="580976"/>
                </a:cubicBezTo>
                <a:cubicBezTo>
                  <a:pt x="1921417" y="863276"/>
                  <a:pt x="1935743" y="964462"/>
                  <a:pt x="1913206" y="1208430"/>
                </a:cubicBezTo>
                <a:cubicBezTo>
                  <a:pt x="1890669" y="1452398"/>
                  <a:pt x="1905329" y="1567466"/>
                  <a:pt x="1913206" y="1719689"/>
                </a:cubicBezTo>
                <a:cubicBezTo>
                  <a:pt x="1921083" y="1871912"/>
                  <a:pt x="1936818" y="2189180"/>
                  <a:pt x="1913206" y="2323904"/>
                </a:cubicBezTo>
                <a:cubicBezTo>
                  <a:pt x="1778587" y="2330989"/>
                  <a:pt x="1521575" y="2321586"/>
                  <a:pt x="1294603" y="2323904"/>
                </a:cubicBezTo>
                <a:cubicBezTo>
                  <a:pt x="1067631" y="2326222"/>
                  <a:pt x="860285" y="2317904"/>
                  <a:pt x="675999" y="2323904"/>
                </a:cubicBezTo>
                <a:cubicBezTo>
                  <a:pt x="491713" y="2329904"/>
                  <a:pt x="235189" y="2354528"/>
                  <a:pt x="0" y="2323904"/>
                </a:cubicBezTo>
                <a:cubicBezTo>
                  <a:pt x="15457" y="2137684"/>
                  <a:pt x="8272" y="1842467"/>
                  <a:pt x="0" y="1719689"/>
                </a:cubicBezTo>
                <a:cubicBezTo>
                  <a:pt x="-8272" y="1596912"/>
                  <a:pt x="9166" y="1279322"/>
                  <a:pt x="0" y="1138713"/>
                </a:cubicBezTo>
                <a:cubicBezTo>
                  <a:pt x="-9166" y="998104"/>
                  <a:pt x="21725" y="790941"/>
                  <a:pt x="0" y="534498"/>
                </a:cubicBezTo>
                <a:cubicBezTo>
                  <a:pt x="-21725" y="278055"/>
                  <a:pt x="-22984" y="230445"/>
                  <a:pt x="0" y="0"/>
                </a:cubicBezTo>
                <a:close/>
              </a:path>
              <a:path w="1913206" h="2323904" stroke="0" extrusionOk="0">
                <a:moveTo>
                  <a:pt x="0" y="0"/>
                </a:moveTo>
                <a:cubicBezTo>
                  <a:pt x="239182" y="-18612"/>
                  <a:pt x="502320" y="-23280"/>
                  <a:pt x="637735" y="0"/>
                </a:cubicBezTo>
                <a:cubicBezTo>
                  <a:pt x="773151" y="23280"/>
                  <a:pt x="972289" y="-8253"/>
                  <a:pt x="1275471" y="0"/>
                </a:cubicBezTo>
                <a:cubicBezTo>
                  <a:pt x="1578653" y="8253"/>
                  <a:pt x="1699486" y="14436"/>
                  <a:pt x="1913206" y="0"/>
                </a:cubicBezTo>
                <a:cubicBezTo>
                  <a:pt x="1896959" y="215020"/>
                  <a:pt x="1929857" y="376644"/>
                  <a:pt x="1913206" y="511259"/>
                </a:cubicBezTo>
                <a:cubicBezTo>
                  <a:pt x="1896555" y="645874"/>
                  <a:pt x="1913408" y="807783"/>
                  <a:pt x="1913206" y="1092235"/>
                </a:cubicBezTo>
                <a:cubicBezTo>
                  <a:pt x="1913004" y="1376687"/>
                  <a:pt x="1898738" y="1453401"/>
                  <a:pt x="1913206" y="1626733"/>
                </a:cubicBezTo>
                <a:cubicBezTo>
                  <a:pt x="1927674" y="1800065"/>
                  <a:pt x="1890549" y="2117471"/>
                  <a:pt x="1913206" y="2323904"/>
                </a:cubicBezTo>
                <a:cubicBezTo>
                  <a:pt x="1676008" y="2329257"/>
                  <a:pt x="1463691" y="2348328"/>
                  <a:pt x="1294603" y="2323904"/>
                </a:cubicBezTo>
                <a:cubicBezTo>
                  <a:pt x="1125515" y="2299480"/>
                  <a:pt x="831372" y="2315183"/>
                  <a:pt x="675999" y="2323904"/>
                </a:cubicBezTo>
                <a:cubicBezTo>
                  <a:pt x="520626" y="2332625"/>
                  <a:pt x="185826" y="2296959"/>
                  <a:pt x="0" y="2323904"/>
                </a:cubicBezTo>
                <a:cubicBezTo>
                  <a:pt x="-23721" y="2132961"/>
                  <a:pt x="-16544" y="1883524"/>
                  <a:pt x="0" y="1696450"/>
                </a:cubicBezTo>
                <a:cubicBezTo>
                  <a:pt x="16544" y="1509376"/>
                  <a:pt x="20484" y="1303561"/>
                  <a:pt x="0" y="1185191"/>
                </a:cubicBezTo>
                <a:cubicBezTo>
                  <a:pt x="-20484" y="1066821"/>
                  <a:pt x="24350" y="780482"/>
                  <a:pt x="0" y="627454"/>
                </a:cubicBezTo>
                <a:cubicBezTo>
                  <a:pt x="-24350" y="474426"/>
                  <a:pt x="-25972" y="268494"/>
                  <a:pt x="0" y="0"/>
                </a:cubicBezTo>
                <a:close/>
              </a:path>
            </a:pathLst>
          </a:custGeom>
          <a:solidFill>
            <a:srgbClr val="FF7E75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GB" sz="2300" b="1" i="1" dirty="0">
                <a:latin typeface="Century Gothic" panose="020B0502020202020204" pitchFamily="34" charset="0"/>
              </a:rPr>
              <a:t>Expectations for ‘home learning’: KS2 individual shielding</a:t>
            </a:r>
            <a:endParaRPr lang="en-GB" sz="2300" i="1" dirty="0">
              <a:latin typeface="Century Gothic" panose="020B0502020202020204" pitchFamily="34" charset="0"/>
            </a:endParaRPr>
          </a:p>
        </p:txBody>
      </p:sp>
      <p:sp>
        <p:nvSpPr>
          <p:cNvPr id="18" name="Rectangle 9">
            <a:extLst>
              <a:ext uri="{FF2B5EF4-FFF2-40B4-BE49-F238E27FC236}">
                <a16:creationId xmlns:a16="http://schemas.microsoft.com/office/drawing/2014/main" id="{169D03A3-FA18-744F-A8D7-FE759F80898C}"/>
              </a:ext>
            </a:extLst>
          </p:cNvPr>
          <p:cNvSpPr>
            <a:spLocks/>
          </p:cNvSpPr>
          <p:nvPr/>
        </p:nvSpPr>
        <p:spPr bwMode="auto">
          <a:xfrm>
            <a:off x="1215874" y="1335609"/>
            <a:ext cx="6027445" cy="457201"/>
          </a:xfrm>
          <a:custGeom>
            <a:avLst/>
            <a:gdLst>
              <a:gd name="T0" fmla="*/ 0 w 1913206"/>
              <a:gd name="T1" fmla="*/ 0 h 2323904"/>
              <a:gd name="T2" fmla="*/ 656867 w 1913206"/>
              <a:gd name="T3" fmla="*/ 0 h 2323904"/>
              <a:gd name="T4" fmla="*/ 1332867 w 1913206"/>
              <a:gd name="T5" fmla="*/ 0 h 2323904"/>
              <a:gd name="T6" fmla="*/ 1913206 w 1913206"/>
              <a:gd name="T7" fmla="*/ 0 h 2323904"/>
              <a:gd name="T8" fmla="*/ 1913206 w 1913206"/>
              <a:gd name="T9" fmla="*/ 580976 h 2323904"/>
              <a:gd name="T10" fmla="*/ 1913206 w 1913206"/>
              <a:gd name="T11" fmla="*/ 1208430 h 2323904"/>
              <a:gd name="T12" fmla="*/ 1913206 w 1913206"/>
              <a:gd name="T13" fmla="*/ 1719689 h 2323904"/>
              <a:gd name="T14" fmla="*/ 1913206 w 1913206"/>
              <a:gd name="T15" fmla="*/ 2323904 h 2323904"/>
              <a:gd name="T16" fmla="*/ 1294603 w 1913206"/>
              <a:gd name="T17" fmla="*/ 2323904 h 2323904"/>
              <a:gd name="T18" fmla="*/ 675999 w 1913206"/>
              <a:gd name="T19" fmla="*/ 2323904 h 2323904"/>
              <a:gd name="T20" fmla="*/ 0 w 1913206"/>
              <a:gd name="T21" fmla="*/ 2323904 h 2323904"/>
              <a:gd name="T22" fmla="*/ 0 w 1913206"/>
              <a:gd name="T23" fmla="*/ 1719689 h 2323904"/>
              <a:gd name="T24" fmla="*/ 0 w 1913206"/>
              <a:gd name="T25" fmla="*/ 1138713 h 2323904"/>
              <a:gd name="T26" fmla="*/ 0 w 1913206"/>
              <a:gd name="T27" fmla="*/ 534498 h 2323904"/>
              <a:gd name="T28" fmla="*/ 0 w 1913206"/>
              <a:gd name="T29" fmla="*/ 0 h 232390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913206"/>
              <a:gd name="T46" fmla="*/ 0 h 2323904"/>
              <a:gd name="T47" fmla="*/ 1913206 w 1913206"/>
              <a:gd name="T48" fmla="*/ 2323904 h 2323904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913206" h="2323904" fill="none" extrusionOk="0">
                <a:moveTo>
                  <a:pt x="0" y="0"/>
                </a:moveTo>
                <a:cubicBezTo>
                  <a:pt x="192312" y="-28408"/>
                  <a:pt x="470149" y="23490"/>
                  <a:pt x="656867" y="0"/>
                </a:cubicBezTo>
                <a:cubicBezTo>
                  <a:pt x="843585" y="-23490"/>
                  <a:pt x="1040151" y="20324"/>
                  <a:pt x="1332867" y="0"/>
                </a:cubicBezTo>
                <a:cubicBezTo>
                  <a:pt x="1625583" y="-20324"/>
                  <a:pt x="1629629" y="-12087"/>
                  <a:pt x="1913206" y="0"/>
                </a:cubicBezTo>
                <a:cubicBezTo>
                  <a:pt x="1884747" y="282369"/>
                  <a:pt x="1904995" y="298676"/>
                  <a:pt x="1913206" y="580976"/>
                </a:cubicBezTo>
                <a:cubicBezTo>
                  <a:pt x="1921417" y="863276"/>
                  <a:pt x="1935743" y="964462"/>
                  <a:pt x="1913206" y="1208430"/>
                </a:cubicBezTo>
                <a:cubicBezTo>
                  <a:pt x="1890669" y="1452398"/>
                  <a:pt x="1905329" y="1567466"/>
                  <a:pt x="1913206" y="1719689"/>
                </a:cubicBezTo>
                <a:cubicBezTo>
                  <a:pt x="1921083" y="1871912"/>
                  <a:pt x="1936818" y="2189180"/>
                  <a:pt x="1913206" y="2323904"/>
                </a:cubicBezTo>
                <a:cubicBezTo>
                  <a:pt x="1778587" y="2330989"/>
                  <a:pt x="1521575" y="2321586"/>
                  <a:pt x="1294603" y="2323904"/>
                </a:cubicBezTo>
                <a:cubicBezTo>
                  <a:pt x="1067631" y="2326222"/>
                  <a:pt x="860285" y="2317904"/>
                  <a:pt x="675999" y="2323904"/>
                </a:cubicBezTo>
                <a:cubicBezTo>
                  <a:pt x="491713" y="2329904"/>
                  <a:pt x="235189" y="2354528"/>
                  <a:pt x="0" y="2323904"/>
                </a:cubicBezTo>
                <a:cubicBezTo>
                  <a:pt x="15457" y="2137684"/>
                  <a:pt x="8272" y="1842467"/>
                  <a:pt x="0" y="1719689"/>
                </a:cubicBezTo>
                <a:cubicBezTo>
                  <a:pt x="-8272" y="1596912"/>
                  <a:pt x="9166" y="1279322"/>
                  <a:pt x="0" y="1138713"/>
                </a:cubicBezTo>
                <a:cubicBezTo>
                  <a:pt x="-9166" y="998104"/>
                  <a:pt x="21725" y="790941"/>
                  <a:pt x="0" y="534498"/>
                </a:cubicBezTo>
                <a:cubicBezTo>
                  <a:pt x="-21725" y="278055"/>
                  <a:pt x="-22984" y="230445"/>
                  <a:pt x="0" y="0"/>
                </a:cubicBezTo>
                <a:close/>
              </a:path>
              <a:path w="1913206" h="2323904" stroke="0" extrusionOk="0">
                <a:moveTo>
                  <a:pt x="0" y="0"/>
                </a:moveTo>
                <a:cubicBezTo>
                  <a:pt x="239182" y="-18612"/>
                  <a:pt x="502320" y="-23280"/>
                  <a:pt x="637735" y="0"/>
                </a:cubicBezTo>
                <a:cubicBezTo>
                  <a:pt x="773151" y="23280"/>
                  <a:pt x="972289" y="-8253"/>
                  <a:pt x="1275471" y="0"/>
                </a:cubicBezTo>
                <a:cubicBezTo>
                  <a:pt x="1578653" y="8253"/>
                  <a:pt x="1699486" y="14436"/>
                  <a:pt x="1913206" y="0"/>
                </a:cubicBezTo>
                <a:cubicBezTo>
                  <a:pt x="1896959" y="215020"/>
                  <a:pt x="1929857" y="376644"/>
                  <a:pt x="1913206" y="511259"/>
                </a:cubicBezTo>
                <a:cubicBezTo>
                  <a:pt x="1896555" y="645874"/>
                  <a:pt x="1913408" y="807783"/>
                  <a:pt x="1913206" y="1092235"/>
                </a:cubicBezTo>
                <a:cubicBezTo>
                  <a:pt x="1913004" y="1376687"/>
                  <a:pt x="1898738" y="1453401"/>
                  <a:pt x="1913206" y="1626733"/>
                </a:cubicBezTo>
                <a:cubicBezTo>
                  <a:pt x="1927674" y="1800065"/>
                  <a:pt x="1890549" y="2117471"/>
                  <a:pt x="1913206" y="2323904"/>
                </a:cubicBezTo>
                <a:cubicBezTo>
                  <a:pt x="1676008" y="2329257"/>
                  <a:pt x="1463691" y="2348328"/>
                  <a:pt x="1294603" y="2323904"/>
                </a:cubicBezTo>
                <a:cubicBezTo>
                  <a:pt x="1125515" y="2299480"/>
                  <a:pt x="831372" y="2315183"/>
                  <a:pt x="675999" y="2323904"/>
                </a:cubicBezTo>
                <a:cubicBezTo>
                  <a:pt x="520626" y="2332625"/>
                  <a:pt x="185826" y="2296959"/>
                  <a:pt x="0" y="2323904"/>
                </a:cubicBezTo>
                <a:cubicBezTo>
                  <a:pt x="-23721" y="2132961"/>
                  <a:pt x="-16544" y="1883524"/>
                  <a:pt x="0" y="1696450"/>
                </a:cubicBezTo>
                <a:cubicBezTo>
                  <a:pt x="16544" y="1509376"/>
                  <a:pt x="20484" y="1303561"/>
                  <a:pt x="0" y="1185191"/>
                </a:cubicBezTo>
                <a:cubicBezTo>
                  <a:pt x="-20484" y="1066821"/>
                  <a:pt x="24350" y="780482"/>
                  <a:pt x="0" y="627454"/>
                </a:cubicBezTo>
                <a:cubicBezTo>
                  <a:pt x="-24350" y="474426"/>
                  <a:pt x="-25972" y="268494"/>
                  <a:pt x="0" y="0"/>
                </a:cubicBezTo>
                <a:close/>
              </a:path>
            </a:pathLst>
          </a:custGeom>
          <a:solidFill>
            <a:srgbClr val="FFD833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6DE26F5-FE2E-934B-B96E-EB3BCDFACA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5872" y="1469183"/>
            <a:ext cx="6357229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timetable for these children (until the end of the Autumn Term) will be as follows:</a:t>
            </a: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C579657-A02D-1A4B-8154-1AA421C3AB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7375847"/>
              </p:ext>
            </p:extLst>
          </p:nvPr>
        </p:nvGraphicFramePr>
        <p:xfrm>
          <a:off x="1395144" y="2313765"/>
          <a:ext cx="5972558" cy="369109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68747">
                  <a:extLst>
                    <a:ext uri="{9D8B030D-6E8A-4147-A177-3AD203B41FA5}">
                      <a16:colId xmlns:a16="http://schemas.microsoft.com/office/drawing/2014/main" val="1493586933"/>
                    </a:ext>
                  </a:extLst>
                </a:gridCol>
                <a:gridCol w="867418">
                  <a:extLst>
                    <a:ext uri="{9D8B030D-6E8A-4147-A177-3AD203B41FA5}">
                      <a16:colId xmlns:a16="http://schemas.microsoft.com/office/drawing/2014/main" val="4091350220"/>
                    </a:ext>
                  </a:extLst>
                </a:gridCol>
                <a:gridCol w="1068849">
                  <a:extLst>
                    <a:ext uri="{9D8B030D-6E8A-4147-A177-3AD203B41FA5}">
                      <a16:colId xmlns:a16="http://schemas.microsoft.com/office/drawing/2014/main" val="723453066"/>
                    </a:ext>
                  </a:extLst>
                </a:gridCol>
                <a:gridCol w="1037077">
                  <a:extLst>
                    <a:ext uri="{9D8B030D-6E8A-4147-A177-3AD203B41FA5}">
                      <a16:colId xmlns:a16="http://schemas.microsoft.com/office/drawing/2014/main" val="1083069506"/>
                    </a:ext>
                  </a:extLst>
                </a:gridCol>
                <a:gridCol w="1042172">
                  <a:extLst>
                    <a:ext uri="{9D8B030D-6E8A-4147-A177-3AD203B41FA5}">
                      <a16:colId xmlns:a16="http://schemas.microsoft.com/office/drawing/2014/main" val="3762726123"/>
                    </a:ext>
                  </a:extLst>
                </a:gridCol>
                <a:gridCol w="988295">
                  <a:extLst>
                    <a:ext uri="{9D8B030D-6E8A-4147-A177-3AD203B41FA5}">
                      <a16:colId xmlns:a16="http://schemas.microsoft.com/office/drawing/2014/main" val="3226717709"/>
                    </a:ext>
                  </a:extLst>
                </a:gridCol>
              </a:tblGrid>
              <a:tr h="4032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Day: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9.45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10.45</a:t>
                      </a: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11.15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12.15</a:t>
                      </a: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12.15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1.15</a:t>
                      </a: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1.15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2.15</a:t>
                      </a: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2.15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2.45</a:t>
                      </a: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7252240"/>
                  </a:ext>
                </a:extLst>
              </a:tr>
              <a:tr h="6541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Mon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English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Maths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Foundation subject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activities 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6467556"/>
                  </a:ext>
                </a:extLst>
              </a:tr>
              <a:tr h="6541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Tues</a:t>
                      </a:r>
                      <a:endParaRPr lang="en-GB" sz="1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Maths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English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Foundation subject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activities 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4167618"/>
                  </a:ext>
                </a:extLst>
              </a:tr>
              <a:tr h="6541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Weds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English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Maths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activities 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3529234"/>
                  </a:ext>
                </a:extLst>
              </a:tr>
              <a:tr h="6541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Thurs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Maths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English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Foundation subject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activities 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171278"/>
                  </a:ext>
                </a:extLst>
              </a:tr>
              <a:tr h="6541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Fri</a:t>
                      </a:r>
                      <a:endParaRPr lang="en-GB" sz="1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7E7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English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Maths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Foundation subject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activities </a:t>
                      </a:r>
                    </a:p>
                  </a:txBody>
                  <a:tcPr marL="68580" marR="68580" marT="0" marB="0">
                    <a:solidFill>
                      <a:srgbClr val="FFC6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640900"/>
                  </a:ext>
                </a:extLst>
              </a:tr>
            </a:tbl>
          </a:graphicData>
        </a:graphic>
      </p:graphicFrame>
      <p:sp>
        <p:nvSpPr>
          <p:cNvPr id="7" name="Rectangle 2">
            <a:extLst>
              <a:ext uri="{FF2B5EF4-FFF2-40B4-BE49-F238E27FC236}">
                <a16:creationId xmlns:a16="http://schemas.microsoft.com/office/drawing/2014/main" id="{1ECA565D-8D35-E146-870C-44F94F975F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4525" y="2852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103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>
            <a:extLst>
              <a:ext uri="{FF2B5EF4-FFF2-40B4-BE49-F238E27FC236}">
                <a16:creationId xmlns:a16="http://schemas.microsoft.com/office/drawing/2014/main" id="{3BDF15C2-80D4-FF4A-AD3E-955BC2B85DFB}"/>
              </a:ext>
            </a:extLst>
          </p:cNvPr>
          <p:cNvSpPr>
            <a:spLocks/>
          </p:cNvSpPr>
          <p:nvPr/>
        </p:nvSpPr>
        <p:spPr bwMode="auto">
          <a:xfrm>
            <a:off x="548640" y="949075"/>
            <a:ext cx="8151223" cy="631578"/>
          </a:xfrm>
          <a:custGeom>
            <a:avLst/>
            <a:gdLst>
              <a:gd name="T0" fmla="*/ 0 w 1913206"/>
              <a:gd name="T1" fmla="*/ 0 h 2323904"/>
              <a:gd name="T2" fmla="*/ 656867 w 1913206"/>
              <a:gd name="T3" fmla="*/ 0 h 2323904"/>
              <a:gd name="T4" fmla="*/ 1332867 w 1913206"/>
              <a:gd name="T5" fmla="*/ 0 h 2323904"/>
              <a:gd name="T6" fmla="*/ 1913206 w 1913206"/>
              <a:gd name="T7" fmla="*/ 0 h 2323904"/>
              <a:gd name="T8" fmla="*/ 1913206 w 1913206"/>
              <a:gd name="T9" fmla="*/ 580976 h 2323904"/>
              <a:gd name="T10" fmla="*/ 1913206 w 1913206"/>
              <a:gd name="T11" fmla="*/ 1208430 h 2323904"/>
              <a:gd name="T12" fmla="*/ 1913206 w 1913206"/>
              <a:gd name="T13" fmla="*/ 1719689 h 2323904"/>
              <a:gd name="T14" fmla="*/ 1913206 w 1913206"/>
              <a:gd name="T15" fmla="*/ 2323904 h 2323904"/>
              <a:gd name="T16" fmla="*/ 1294603 w 1913206"/>
              <a:gd name="T17" fmla="*/ 2323904 h 2323904"/>
              <a:gd name="T18" fmla="*/ 675999 w 1913206"/>
              <a:gd name="T19" fmla="*/ 2323904 h 2323904"/>
              <a:gd name="T20" fmla="*/ 0 w 1913206"/>
              <a:gd name="T21" fmla="*/ 2323904 h 2323904"/>
              <a:gd name="T22" fmla="*/ 0 w 1913206"/>
              <a:gd name="T23" fmla="*/ 1719689 h 2323904"/>
              <a:gd name="T24" fmla="*/ 0 w 1913206"/>
              <a:gd name="T25" fmla="*/ 1138713 h 2323904"/>
              <a:gd name="T26" fmla="*/ 0 w 1913206"/>
              <a:gd name="T27" fmla="*/ 534498 h 2323904"/>
              <a:gd name="T28" fmla="*/ 0 w 1913206"/>
              <a:gd name="T29" fmla="*/ 0 h 232390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913206"/>
              <a:gd name="T46" fmla="*/ 0 h 2323904"/>
              <a:gd name="T47" fmla="*/ 1913206 w 1913206"/>
              <a:gd name="T48" fmla="*/ 2323904 h 2323904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913206" h="2323904" fill="none" extrusionOk="0">
                <a:moveTo>
                  <a:pt x="0" y="0"/>
                </a:moveTo>
                <a:cubicBezTo>
                  <a:pt x="192312" y="-28408"/>
                  <a:pt x="470149" y="23490"/>
                  <a:pt x="656867" y="0"/>
                </a:cubicBezTo>
                <a:cubicBezTo>
                  <a:pt x="843585" y="-23490"/>
                  <a:pt x="1040151" y="20324"/>
                  <a:pt x="1332867" y="0"/>
                </a:cubicBezTo>
                <a:cubicBezTo>
                  <a:pt x="1625583" y="-20324"/>
                  <a:pt x="1629629" y="-12087"/>
                  <a:pt x="1913206" y="0"/>
                </a:cubicBezTo>
                <a:cubicBezTo>
                  <a:pt x="1884747" y="282369"/>
                  <a:pt x="1904995" y="298676"/>
                  <a:pt x="1913206" y="580976"/>
                </a:cubicBezTo>
                <a:cubicBezTo>
                  <a:pt x="1921417" y="863276"/>
                  <a:pt x="1935743" y="964462"/>
                  <a:pt x="1913206" y="1208430"/>
                </a:cubicBezTo>
                <a:cubicBezTo>
                  <a:pt x="1890669" y="1452398"/>
                  <a:pt x="1905329" y="1567466"/>
                  <a:pt x="1913206" y="1719689"/>
                </a:cubicBezTo>
                <a:cubicBezTo>
                  <a:pt x="1921083" y="1871912"/>
                  <a:pt x="1936818" y="2189180"/>
                  <a:pt x="1913206" y="2323904"/>
                </a:cubicBezTo>
                <a:cubicBezTo>
                  <a:pt x="1778587" y="2330989"/>
                  <a:pt x="1521575" y="2321586"/>
                  <a:pt x="1294603" y="2323904"/>
                </a:cubicBezTo>
                <a:cubicBezTo>
                  <a:pt x="1067631" y="2326222"/>
                  <a:pt x="860285" y="2317904"/>
                  <a:pt x="675999" y="2323904"/>
                </a:cubicBezTo>
                <a:cubicBezTo>
                  <a:pt x="491713" y="2329904"/>
                  <a:pt x="235189" y="2354528"/>
                  <a:pt x="0" y="2323904"/>
                </a:cubicBezTo>
                <a:cubicBezTo>
                  <a:pt x="15457" y="2137684"/>
                  <a:pt x="8272" y="1842467"/>
                  <a:pt x="0" y="1719689"/>
                </a:cubicBezTo>
                <a:cubicBezTo>
                  <a:pt x="-8272" y="1596912"/>
                  <a:pt x="9166" y="1279322"/>
                  <a:pt x="0" y="1138713"/>
                </a:cubicBezTo>
                <a:cubicBezTo>
                  <a:pt x="-9166" y="998104"/>
                  <a:pt x="21725" y="790941"/>
                  <a:pt x="0" y="534498"/>
                </a:cubicBezTo>
                <a:cubicBezTo>
                  <a:pt x="-21725" y="278055"/>
                  <a:pt x="-22984" y="230445"/>
                  <a:pt x="0" y="0"/>
                </a:cubicBezTo>
                <a:close/>
              </a:path>
              <a:path w="1913206" h="2323904" stroke="0" extrusionOk="0">
                <a:moveTo>
                  <a:pt x="0" y="0"/>
                </a:moveTo>
                <a:cubicBezTo>
                  <a:pt x="239182" y="-18612"/>
                  <a:pt x="502320" y="-23280"/>
                  <a:pt x="637735" y="0"/>
                </a:cubicBezTo>
                <a:cubicBezTo>
                  <a:pt x="773151" y="23280"/>
                  <a:pt x="972289" y="-8253"/>
                  <a:pt x="1275471" y="0"/>
                </a:cubicBezTo>
                <a:cubicBezTo>
                  <a:pt x="1578653" y="8253"/>
                  <a:pt x="1699486" y="14436"/>
                  <a:pt x="1913206" y="0"/>
                </a:cubicBezTo>
                <a:cubicBezTo>
                  <a:pt x="1896959" y="215020"/>
                  <a:pt x="1929857" y="376644"/>
                  <a:pt x="1913206" y="511259"/>
                </a:cubicBezTo>
                <a:cubicBezTo>
                  <a:pt x="1896555" y="645874"/>
                  <a:pt x="1913408" y="807783"/>
                  <a:pt x="1913206" y="1092235"/>
                </a:cubicBezTo>
                <a:cubicBezTo>
                  <a:pt x="1913004" y="1376687"/>
                  <a:pt x="1898738" y="1453401"/>
                  <a:pt x="1913206" y="1626733"/>
                </a:cubicBezTo>
                <a:cubicBezTo>
                  <a:pt x="1927674" y="1800065"/>
                  <a:pt x="1890549" y="2117471"/>
                  <a:pt x="1913206" y="2323904"/>
                </a:cubicBezTo>
                <a:cubicBezTo>
                  <a:pt x="1676008" y="2329257"/>
                  <a:pt x="1463691" y="2348328"/>
                  <a:pt x="1294603" y="2323904"/>
                </a:cubicBezTo>
                <a:cubicBezTo>
                  <a:pt x="1125515" y="2299480"/>
                  <a:pt x="831372" y="2315183"/>
                  <a:pt x="675999" y="2323904"/>
                </a:cubicBezTo>
                <a:cubicBezTo>
                  <a:pt x="520626" y="2332625"/>
                  <a:pt x="185826" y="2296959"/>
                  <a:pt x="0" y="2323904"/>
                </a:cubicBezTo>
                <a:cubicBezTo>
                  <a:pt x="-23721" y="2132961"/>
                  <a:pt x="-16544" y="1883524"/>
                  <a:pt x="0" y="1696450"/>
                </a:cubicBezTo>
                <a:cubicBezTo>
                  <a:pt x="16544" y="1509376"/>
                  <a:pt x="20484" y="1303561"/>
                  <a:pt x="0" y="1185191"/>
                </a:cubicBezTo>
                <a:cubicBezTo>
                  <a:pt x="-20484" y="1066821"/>
                  <a:pt x="24350" y="780482"/>
                  <a:pt x="0" y="627454"/>
                </a:cubicBezTo>
                <a:cubicBezTo>
                  <a:pt x="-24350" y="474426"/>
                  <a:pt x="-25972" y="268494"/>
                  <a:pt x="0" y="0"/>
                </a:cubicBezTo>
                <a:close/>
              </a:path>
            </a:pathLst>
          </a:custGeom>
          <a:solidFill>
            <a:srgbClr val="FF7E75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GB" sz="2300" b="1" i="1" dirty="0">
                <a:latin typeface="Century Gothic" panose="020B0502020202020204" pitchFamily="34" charset="0"/>
              </a:rPr>
              <a:t>Expectations for ‘home learning’: KS2 individual shielding</a:t>
            </a:r>
            <a:endParaRPr lang="en-GB" sz="2300" i="1" dirty="0">
              <a:latin typeface="Century Gothic" panose="020B0502020202020204" pitchFamily="34" charset="0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F38F8FDB-6C4B-4840-849A-0540EB24A633}"/>
              </a:ext>
            </a:extLst>
          </p:cNvPr>
          <p:cNvSpPr>
            <a:spLocks/>
          </p:cNvSpPr>
          <p:nvPr/>
        </p:nvSpPr>
        <p:spPr bwMode="auto">
          <a:xfrm>
            <a:off x="862834" y="2488475"/>
            <a:ext cx="7558794" cy="3250294"/>
          </a:xfrm>
          <a:custGeom>
            <a:avLst/>
            <a:gdLst>
              <a:gd name="T0" fmla="*/ 0 w 1913206"/>
              <a:gd name="T1" fmla="*/ 0 h 2323904"/>
              <a:gd name="T2" fmla="*/ 656867 w 1913206"/>
              <a:gd name="T3" fmla="*/ 0 h 2323904"/>
              <a:gd name="T4" fmla="*/ 1332867 w 1913206"/>
              <a:gd name="T5" fmla="*/ 0 h 2323904"/>
              <a:gd name="T6" fmla="*/ 1913206 w 1913206"/>
              <a:gd name="T7" fmla="*/ 0 h 2323904"/>
              <a:gd name="T8" fmla="*/ 1913206 w 1913206"/>
              <a:gd name="T9" fmla="*/ 580976 h 2323904"/>
              <a:gd name="T10" fmla="*/ 1913206 w 1913206"/>
              <a:gd name="T11" fmla="*/ 1208430 h 2323904"/>
              <a:gd name="T12" fmla="*/ 1913206 w 1913206"/>
              <a:gd name="T13" fmla="*/ 1719689 h 2323904"/>
              <a:gd name="T14" fmla="*/ 1913206 w 1913206"/>
              <a:gd name="T15" fmla="*/ 2323904 h 2323904"/>
              <a:gd name="T16" fmla="*/ 1294603 w 1913206"/>
              <a:gd name="T17" fmla="*/ 2323904 h 2323904"/>
              <a:gd name="T18" fmla="*/ 675999 w 1913206"/>
              <a:gd name="T19" fmla="*/ 2323904 h 2323904"/>
              <a:gd name="T20" fmla="*/ 0 w 1913206"/>
              <a:gd name="T21" fmla="*/ 2323904 h 2323904"/>
              <a:gd name="T22" fmla="*/ 0 w 1913206"/>
              <a:gd name="T23" fmla="*/ 1719689 h 2323904"/>
              <a:gd name="T24" fmla="*/ 0 w 1913206"/>
              <a:gd name="T25" fmla="*/ 1138713 h 2323904"/>
              <a:gd name="T26" fmla="*/ 0 w 1913206"/>
              <a:gd name="T27" fmla="*/ 534498 h 2323904"/>
              <a:gd name="T28" fmla="*/ 0 w 1913206"/>
              <a:gd name="T29" fmla="*/ 0 h 232390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913206"/>
              <a:gd name="T46" fmla="*/ 0 h 2323904"/>
              <a:gd name="T47" fmla="*/ 1913206 w 1913206"/>
              <a:gd name="T48" fmla="*/ 2323904 h 2323904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913206" h="2323904" fill="none" extrusionOk="0">
                <a:moveTo>
                  <a:pt x="0" y="0"/>
                </a:moveTo>
                <a:cubicBezTo>
                  <a:pt x="192312" y="-28408"/>
                  <a:pt x="470149" y="23490"/>
                  <a:pt x="656867" y="0"/>
                </a:cubicBezTo>
                <a:cubicBezTo>
                  <a:pt x="843585" y="-23490"/>
                  <a:pt x="1040151" y="20324"/>
                  <a:pt x="1332867" y="0"/>
                </a:cubicBezTo>
                <a:cubicBezTo>
                  <a:pt x="1625583" y="-20324"/>
                  <a:pt x="1629629" y="-12087"/>
                  <a:pt x="1913206" y="0"/>
                </a:cubicBezTo>
                <a:cubicBezTo>
                  <a:pt x="1884747" y="282369"/>
                  <a:pt x="1904995" y="298676"/>
                  <a:pt x="1913206" y="580976"/>
                </a:cubicBezTo>
                <a:cubicBezTo>
                  <a:pt x="1921417" y="863276"/>
                  <a:pt x="1935743" y="964462"/>
                  <a:pt x="1913206" y="1208430"/>
                </a:cubicBezTo>
                <a:cubicBezTo>
                  <a:pt x="1890669" y="1452398"/>
                  <a:pt x="1905329" y="1567466"/>
                  <a:pt x="1913206" y="1719689"/>
                </a:cubicBezTo>
                <a:cubicBezTo>
                  <a:pt x="1921083" y="1871912"/>
                  <a:pt x="1936818" y="2189180"/>
                  <a:pt x="1913206" y="2323904"/>
                </a:cubicBezTo>
                <a:cubicBezTo>
                  <a:pt x="1778587" y="2330989"/>
                  <a:pt x="1521575" y="2321586"/>
                  <a:pt x="1294603" y="2323904"/>
                </a:cubicBezTo>
                <a:cubicBezTo>
                  <a:pt x="1067631" y="2326222"/>
                  <a:pt x="860285" y="2317904"/>
                  <a:pt x="675999" y="2323904"/>
                </a:cubicBezTo>
                <a:cubicBezTo>
                  <a:pt x="491713" y="2329904"/>
                  <a:pt x="235189" y="2354528"/>
                  <a:pt x="0" y="2323904"/>
                </a:cubicBezTo>
                <a:cubicBezTo>
                  <a:pt x="15457" y="2137684"/>
                  <a:pt x="8272" y="1842467"/>
                  <a:pt x="0" y="1719689"/>
                </a:cubicBezTo>
                <a:cubicBezTo>
                  <a:pt x="-8272" y="1596912"/>
                  <a:pt x="9166" y="1279322"/>
                  <a:pt x="0" y="1138713"/>
                </a:cubicBezTo>
                <a:cubicBezTo>
                  <a:pt x="-9166" y="998104"/>
                  <a:pt x="21725" y="790941"/>
                  <a:pt x="0" y="534498"/>
                </a:cubicBezTo>
                <a:cubicBezTo>
                  <a:pt x="-21725" y="278055"/>
                  <a:pt x="-22984" y="230445"/>
                  <a:pt x="0" y="0"/>
                </a:cubicBezTo>
                <a:close/>
              </a:path>
              <a:path w="1913206" h="2323904" stroke="0" extrusionOk="0">
                <a:moveTo>
                  <a:pt x="0" y="0"/>
                </a:moveTo>
                <a:cubicBezTo>
                  <a:pt x="239182" y="-18612"/>
                  <a:pt x="502320" y="-23280"/>
                  <a:pt x="637735" y="0"/>
                </a:cubicBezTo>
                <a:cubicBezTo>
                  <a:pt x="773151" y="23280"/>
                  <a:pt x="972289" y="-8253"/>
                  <a:pt x="1275471" y="0"/>
                </a:cubicBezTo>
                <a:cubicBezTo>
                  <a:pt x="1578653" y="8253"/>
                  <a:pt x="1699486" y="14436"/>
                  <a:pt x="1913206" y="0"/>
                </a:cubicBezTo>
                <a:cubicBezTo>
                  <a:pt x="1896959" y="215020"/>
                  <a:pt x="1929857" y="376644"/>
                  <a:pt x="1913206" y="511259"/>
                </a:cubicBezTo>
                <a:cubicBezTo>
                  <a:pt x="1896555" y="645874"/>
                  <a:pt x="1913408" y="807783"/>
                  <a:pt x="1913206" y="1092235"/>
                </a:cubicBezTo>
                <a:cubicBezTo>
                  <a:pt x="1913004" y="1376687"/>
                  <a:pt x="1898738" y="1453401"/>
                  <a:pt x="1913206" y="1626733"/>
                </a:cubicBezTo>
                <a:cubicBezTo>
                  <a:pt x="1927674" y="1800065"/>
                  <a:pt x="1890549" y="2117471"/>
                  <a:pt x="1913206" y="2323904"/>
                </a:cubicBezTo>
                <a:cubicBezTo>
                  <a:pt x="1676008" y="2329257"/>
                  <a:pt x="1463691" y="2348328"/>
                  <a:pt x="1294603" y="2323904"/>
                </a:cubicBezTo>
                <a:cubicBezTo>
                  <a:pt x="1125515" y="2299480"/>
                  <a:pt x="831372" y="2315183"/>
                  <a:pt x="675999" y="2323904"/>
                </a:cubicBezTo>
                <a:cubicBezTo>
                  <a:pt x="520626" y="2332625"/>
                  <a:pt x="185826" y="2296959"/>
                  <a:pt x="0" y="2323904"/>
                </a:cubicBezTo>
                <a:cubicBezTo>
                  <a:pt x="-23721" y="2132961"/>
                  <a:pt x="-16544" y="1883524"/>
                  <a:pt x="0" y="1696450"/>
                </a:cubicBezTo>
                <a:cubicBezTo>
                  <a:pt x="16544" y="1509376"/>
                  <a:pt x="20484" y="1303561"/>
                  <a:pt x="0" y="1185191"/>
                </a:cubicBezTo>
                <a:cubicBezTo>
                  <a:pt x="-20484" y="1066821"/>
                  <a:pt x="24350" y="780482"/>
                  <a:pt x="0" y="627454"/>
                </a:cubicBezTo>
                <a:cubicBezTo>
                  <a:pt x="-24350" y="474426"/>
                  <a:pt x="-25972" y="268494"/>
                  <a:pt x="0" y="0"/>
                </a:cubicBezTo>
                <a:close/>
              </a:path>
            </a:pathLst>
          </a:custGeom>
          <a:solidFill>
            <a:srgbClr val="FFC6B7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Guidance and support surrounding the learning of the term can be found on </a:t>
            </a:r>
            <a:r>
              <a:rPr lang="en-GB" sz="1200" b="1" dirty="0">
                <a:hlinkClick r:id="rId3"/>
              </a:rPr>
              <a:t>individual class pages </a:t>
            </a:r>
            <a:r>
              <a:rPr lang="en-GB" sz="1200" dirty="0"/>
              <a:t>on the website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Any </a:t>
            </a:r>
            <a:r>
              <a:rPr lang="en-GB" sz="1200" b="1" dirty="0"/>
              <a:t>websites or clips </a:t>
            </a:r>
            <a:r>
              <a:rPr lang="en-GB" sz="1200" dirty="0"/>
              <a:t>will be uploaded to the class page and updated regularly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Links to the </a:t>
            </a:r>
            <a:r>
              <a:rPr lang="en-GB" sz="1200" b="1" dirty="0"/>
              <a:t>class reader </a:t>
            </a:r>
            <a:r>
              <a:rPr lang="en-GB" sz="1200" dirty="0"/>
              <a:t>will be uploaded to the website so pupils can keep up with the class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Each day, the children will also be expected to </a:t>
            </a:r>
            <a:r>
              <a:rPr lang="en-GB" sz="1200" b="1" dirty="0"/>
              <a:t>read with a parent/ carer </a:t>
            </a:r>
            <a:r>
              <a:rPr lang="en-GB" sz="1200" dirty="0"/>
              <a:t>for</a:t>
            </a:r>
            <a:r>
              <a:rPr lang="en-GB" sz="1200" b="1" dirty="0"/>
              <a:t> 10-15 minutes</a:t>
            </a:r>
            <a:r>
              <a:rPr lang="en-GB" sz="1200" dirty="0"/>
              <a:t>, complete </a:t>
            </a:r>
            <a:r>
              <a:rPr lang="en-GB" sz="1200" b="1" dirty="0"/>
              <a:t>5-10 minutes </a:t>
            </a:r>
            <a:r>
              <a:rPr lang="en-GB" sz="1200" dirty="0"/>
              <a:t>of</a:t>
            </a:r>
            <a:r>
              <a:rPr lang="en-GB" sz="1200" b="1" dirty="0"/>
              <a:t> </a:t>
            </a:r>
            <a:r>
              <a:rPr lang="en-GB" sz="1200" b="1" dirty="0">
                <a:hlinkClick r:id="rId4"/>
              </a:rPr>
              <a:t>Times Tables Rock Stars</a:t>
            </a:r>
            <a:r>
              <a:rPr lang="en-GB" sz="1200" b="1" dirty="0"/>
              <a:t> </a:t>
            </a:r>
            <a:r>
              <a:rPr lang="en-GB" sz="1200" dirty="0"/>
              <a:t>and practise their </a:t>
            </a:r>
            <a:r>
              <a:rPr lang="en-GB" sz="1200" b="1" dirty="0"/>
              <a:t>spellings </a:t>
            </a:r>
            <a:r>
              <a:rPr lang="en-GB" sz="1200" dirty="0"/>
              <a:t>for</a:t>
            </a:r>
            <a:r>
              <a:rPr lang="en-GB" sz="1200" b="1" dirty="0"/>
              <a:t> 10 minutes. </a:t>
            </a:r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Children will be expected to send in maths and English work for </a:t>
            </a:r>
            <a:r>
              <a:rPr lang="en-GB" sz="1200" b="1" dirty="0"/>
              <a:t>feedback</a:t>
            </a:r>
            <a:r>
              <a:rPr lang="en-GB" sz="1200" dirty="0"/>
              <a:t> at the end of the week to receive some personal feedback from the teacher (</a:t>
            </a:r>
            <a:r>
              <a:rPr lang="en-GB" sz="1200" i="1" dirty="0"/>
              <a:t>work to be sent to class email)</a:t>
            </a:r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Links to </a:t>
            </a:r>
            <a:r>
              <a:rPr lang="en-GB" sz="1200" b="1" dirty="0"/>
              <a:t>weekly</a:t>
            </a:r>
            <a:r>
              <a:rPr lang="en-GB" sz="1200" dirty="0"/>
              <a:t> </a:t>
            </a:r>
            <a:r>
              <a:rPr lang="en-GB" sz="1200" b="1" dirty="0"/>
              <a:t>worship</a:t>
            </a:r>
            <a:r>
              <a:rPr lang="en-GB" sz="1200" dirty="0"/>
              <a:t> with Reverend Baker will be sent to pupils via </a:t>
            </a:r>
            <a:r>
              <a:rPr lang="en-GB" sz="1200" b="1" dirty="0"/>
              <a:t>WEDUC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It is expected the parent of the child will </a:t>
            </a:r>
            <a:r>
              <a:rPr lang="en-GB" sz="1200" b="1" dirty="0"/>
              <a:t>notify</a:t>
            </a:r>
            <a:r>
              <a:rPr lang="en-GB" sz="1200" dirty="0"/>
              <a:t> school if they cannot access the online material so this can be sorted promptly. Paper packs / books will be sent home if necessary.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If the child cannot understand the work or requires additional help, they can </a:t>
            </a:r>
            <a:r>
              <a:rPr lang="en-GB" sz="1200" b="1" dirty="0"/>
              <a:t>email the class teacher</a:t>
            </a:r>
            <a:r>
              <a:rPr lang="en-GB" sz="1200" dirty="0"/>
              <a:t>, on their class email who will respond that day if the email is received before 2pm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Each child will receive a </a:t>
            </a:r>
            <a:r>
              <a:rPr lang="en-GB" sz="1200" b="1" dirty="0"/>
              <a:t>telephone</a:t>
            </a:r>
            <a:r>
              <a:rPr lang="en-GB" sz="1200" dirty="0"/>
              <a:t> call </a:t>
            </a:r>
            <a:r>
              <a:rPr lang="en-GB" sz="1200" b="1" dirty="0"/>
              <a:t>once a week </a:t>
            </a:r>
            <a:r>
              <a:rPr lang="en-GB" sz="1200" dirty="0"/>
              <a:t>to check how they are coping with the work and if they require any additional support. The phone-call will be </a:t>
            </a:r>
            <a:r>
              <a:rPr lang="en-GB" sz="1200"/>
              <a:t>made by </a:t>
            </a:r>
            <a:r>
              <a:rPr lang="en-GB" sz="1200" dirty="0"/>
              <a:t>the class teacher, a  TA, office staff or Headteacher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For physical activities, follow the link to Joe Wickes on </a:t>
            </a:r>
            <a:r>
              <a:rPr lang="en-GB" sz="1200" dirty="0" err="1"/>
              <a:t>Youtube</a:t>
            </a:r>
            <a:r>
              <a:rPr lang="en-GB" sz="1200" dirty="0"/>
              <a:t>:  </a:t>
            </a:r>
            <a:r>
              <a:rPr lang="en-GB" sz="1200" dirty="0">
                <a:hlinkClick r:id="rId5"/>
              </a:rPr>
              <a:t>Body Coach</a:t>
            </a:r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1ECA565D-8D35-E146-870C-44F94F975F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4525" y="2852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715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1210</TotalTime>
  <Words>1154</Words>
  <Application>Microsoft Macintosh PowerPoint</Application>
  <PresentationFormat>On-screen Show (4:3)</PresentationFormat>
  <Paragraphs>188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Office Theme</vt:lpstr>
      <vt:lpstr>Contingency plan  If your child, individually, is shielding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Marking and Feedback ideas</dc:title>
  <dc:creator>MWorthington</dc:creator>
  <cp:lastModifiedBy>awilliams</cp:lastModifiedBy>
  <cp:revision>68</cp:revision>
  <cp:lastPrinted>2020-06-17T14:47:46Z</cp:lastPrinted>
  <dcterms:created xsi:type="dcterms:W3CDTF">2020-06-12T10:59:50Z</dcterms:created>
  <dcterms:modified xsi:type="dcterms:W3CDTF">2021-01-05T15:51:59Z</dcterms:modified>
</cp:coreProperties>
</file>